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 id="2147483654" r:id="rId2"/>
    <p:sldMasterId id="2147483655" r:id="rId3"/>
  </p:sldMasterIdLst>
  <p:notesMasterIdLst>
    <p:notesMasterId r:id="rId20"/>
  </p:notesMasterIdLst>
  <p:handoutMasterIdLst>
    <p:handoutMasterId r:id="rId21"/>
  </p:handoutMasterIdLst>
  <p:sldIdLst>
    <p:sldId id="294" r:id="rId4"/>
    <p:sldId id="1318" r:id="rId5"/>
    <p:sldId id="1319" r:id="rId6"/>
    <p:sldId id="1320" r:id="rId7"/>
    <p:sldId id="452" r:id="rId8"/>
    <p:sldId id="263" r:id="rId9"/>
    <p:sldId id="1315" r:id="rId10"/>
    <p:sldId id="478" r:id="rId11"/>
    <p:sldId id="1317" r:id="rId12"/>
    <p:sldId id="492" r:id="rId13"/>
    <p:sldId id="465" r:id="rId14"/>
    <p:sldId id="466" r:id="rId15"/>
    <p:sldId id="468" r:id="rId16"/>
    <p:sldId id="469" r:id="rId17"/>
    <p:sldId id="479" r:id="rId18"/>
    <p:sldId id="457" r:id="rId19"/>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99CCFF"/>
    <a:srgbClr val="FFFFD1"/>
    <a:srgbClr val="FFCC66"/>
    <a:srgbClr val="0000FF"/>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p:cViewPr varScale="1">
        <p:scale>
          <a:sx n="127" d="100"/>
          <a:sy n="127" d="100"/>
        </p:scale>
        <p:origin x="9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9D8763C8-9EFF-4C02-A35A-48E27AA2F527}" type="datetimeFigureOut">
              <a:rPr lang="en-US" smtClean="0"/>
              <a:t>1/31/2026</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33F8B48B-BD62-435F-8EC8-CEF1EAB73A9D}" type="slidenum">
              <a:rPr lang="en-US" smtClean="0"/>
              <a:t>‹#›</a:t>
            </a:fld>
            <a:endParaRPr lang="en-US"/>
          </a:p>
        </p:txBody>
      </p:sp>
    </p:spTree>
    <p:extLst>
      <p:ext uri="{BB962C8B-B14F-4D97-AF65-F5344CB8AC3E}">
        <p14:creationId xmlns:p14="http://schemas.microsoft.com/office/powerpoint/2010/main" val="1706452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200">
                <a:latin typeface="Times New Roman" pitchFamily="18"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20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0" hangingPunct="0">
              <a:defRPr sz="1200">
                <a:latin typeface="Times New Roman" pitchFamily="18" charset="0"/>
              </a:defRPr>
            </a:lvl1pPr>
          </a:lstStyle>
          <a:p>
            <a:pPr>
              <a:defRPr/>
            </a:pPr>
            <a:fld id="{628B2150-5E6E-4BAF-AB55-A79DFC4EA607}" type="slidenum">
              <a:rPr lang="en-US"/>
              <a:pPr>
                <a:defRPr/>
              </a:pPr>
              <a:t>‹#›</a:t>
            </a:fld>
            <a:endParaRPr lang="en-US"/>
          </a:p>
        </p:txBody>
      </p:sp>
    </p:spTree>
    <p:extLst>
      <p:ext uri="{BB962C8B-B14F-4D97-AF65-F5344CB8AC3E}">
        <p14:creationId xmlns:p14="http://schemas.microsoft.com/office/powerpoint/2010/main" val="541335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1</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2</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275979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3</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146063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4</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79060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34D9AD8-3193-4DCA-B143-819DCFD1844B}" type="slidenum">
              <a:rPr lang="en-US" smtClean="0"/>
              <a:pPr/>
              <a:t>5</a:t>
            </a:fld>
            <a:endParaRPr lang="en-US"/>
          </a:p>
        </p:txBody>
      </p:sp>
      <p:sp>
        <p:nvSpPr>
          <p:cNvPr id="29699" name="Rectangle 2"/>
          <p:cNvSpPr>
            <a:spLocks noGrp="1" noRot="1" noChangeAspect="1" noChangeArrowheads="1" noTextEdit="1"/>
          </p:cNvSpPr>
          <p:nvPr>
            <p:ph type="sldImg"/>
          </p:nvPr>
        </p:nvSpPr>
        <p:spPr>
          <a:xfrm>
            <a:off x="1192213" y="692150"/>
            <a:ext cx="4611687" cy="3459163"/>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C2381-D91F-4B72-A33E-F28F764AE0F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9E81C2-F70B-43EF-BE2D-28C9E732CC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856CB9-BF4D-4F02-8B0C-9CE18982E0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994DD2-B736-4515-9F1A-B892D90F759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817F47-EF7F-4D8D-AB6C-714189D827C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9395A1-EEB0-4F85-8A10-C23A84CA91E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1898C-40BC-478D-8DED-1286CD6417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5A6B90-D2EF-4843-9E98-A5354F4C03B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8DBEC-0F94-4713-9543-7F433BB25C1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EEB0495-BBCC-4913-A5CD-0A7D430B47B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8C8A25-34EB-42D0-B221-A8AE027C7B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63FE-B7E0-4221-B61E-34B20B0952C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D7AA50-29CC-4254-9BFB-EA898F2E254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D1153-E757-4AB8-AF3F-06E4727C766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56E7A7-5E5D-4459-9C72-43BAF1A3E1EE}"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53F89-5E39-4287-8243-A1FDF348CF0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A00D38-9E9E-4246-B0D7-EB679042441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49CA3A-BEE7-4626-A5BB-0204E1549B41}"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934274-E291-4335-B0D4-CBE9EC58E7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CA09A7-96C9-4E26-9B75-37370453EAA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590187-D503-4363-A09E-8D4D416CC736}"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B1ED23-936F-48E2-A39F-CBDD40D9F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D63AF-7EFF-4FFA-852F-EE1B3808BF8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CA3DAA-5D2A-4C3F-B98C-1EF8FA68118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17987F-D8BA-48CB-9DC3-BA864094934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8DBD73-B50B-4B7E-A6A2-A881EC59E59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FAA92D-A797-4A5D-AC06-E3AF0871F59D}"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F33FEF-18DD-46D8-95DD-583945047DA1}"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E0887A-DACA-4CB6-A8CD-ACFE0A0E02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1B899-4003-40C6-9C98-A54C8D627C0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76050B-ED6F-403A-8195-B6B74DCE889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7A5CCF-F179-40D6-BF77-A62AA0471B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8959BD-EE17-4419-8352-A6927DDC72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1CB42C-1BE7-4F70-9835-7F96B416EF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6ADE9-75E9-431A-9C89-525F44D4C1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D5395A6-308E-4EC1-8F3A-336496A9F2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4EB9AF0-0E54-4F10-928C-B34C3961D6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51EFD53-59E9-49C4-86C8-626A1BE788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13447" y="4953000"/>
            <a:ext cx="9144000" cy="1631216"/>
          </a:xfrm>
          <a:prstGeom prst="rect">
            <a:avLst/>
          </a:prstGeom>
          <a:noFill/>
          <a:ln w="9525">
            <a:noFill/>
            <a:miter lim="800000"/>
            <a:headEnd/>
            <a:tailEnd/>
          </a:ln>
        </p:spPr>
        <p:txBody>
          <a:bodyPr>
            <a:spAutoFit/>
          </a:bodyPr>
          <a:lstStyle/>
          <a:p>
            <a:pPr algn="ctr" eaLnBrk="0" hangingPunct="0"/>
            <a:r>
              <a:rPr lang="en-US" sz="2000" b="1" dirty="0">
                <a:latin typeface="Georgia" pitchFamily="18" charset="0"/>
                <a:cs typeface="Times New Roman" pitchFamily="18" charset="0"/>
              </a:rPr>
              <a:t>Chris Barrett</a:t>
            </a:r>
          </a:p>
          <a:p>
            <a:pPr algn="ctr"/>
            <a:r>
              <a:rPr lang="en-US" sz="2000" b="1" dirty="0">
                <a:latin typeface="Georgia" pitchFamily="18" charset="0"/>
                <a:cs typeface="Times New Roman" pitchFamily="18" charset="0"/>
              </a:rPr>
              <a:t>Guest Lecture to </a:t>
            </a:r>
          </a:p>
          <a:p>
            <a:pPr algn="ctr"/>
            <a:r>
              <a:rPr lang="en-US" sz="2000" b="1" dirty="0">
                <a:latin typeface="Georgia" pitchFamily="18" charset="0"/>
                <a:cs typeface="Times New Roman" pitchFamily="18" charset="0"/>
              </a:rPr>
              <a:t>GDEV 4140/PLSCI 4140/5140</a:t>
            </a:r>
          </a:p>
          <a:p>
            <a:pPr algn="ctr"/>
            <a:r>
              <a:rPr lang="en-US" sz="2000" b="1" dirty="0">
                <a:latin typeface="Georgia" pitchFamily="18" charset="0"/>
                <a:cs typeface="Times New Roman" pitchFamily="18" charset="0"/>
              </a:rPr>
              <a:t>Global Cropping Systems and Sustainable Development</a:t>
            </a:r>
          </a:p>
          <a:p>
            <a:pPr algn="ctr" eaLnBrk="0" hangingPunct="0"/>
            <a:r>
              <a:rPr lang="en-US" sz="2000" b="1" dirty="0">
                <a:latin typeface="Georgia" pitchFamily="18" charset="0"/>
                <a:cs typeface="Times New Roman" pitchFamily="18" charset="0"/>
              </a:rPr>
              <a:t>February 5, 2026</a:t>
            </a: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2" name="Text Box 2">
            <a:extLst>
              <a:ext uri="{FF2B5EF4-FFF2-40B4-BE49-F238E27FC236}">
                <a16:creationId xmlns:a16="http://schemas.microsoft.com/office/drawing/2014/main" id="{3BF080C4-3141-230A-4391-8769D0994FBB}"/>
              </a:ext>
            </a:extLst>
          </p:cNvPr>
          <p:cNvSpPr txBox="1">
            <a:spLocks noChangeArrowheads="1"/>
          </p:cNvSpPr>
          <p:nvPr/>
        </p:nvSpPr>
        <p:spPr bwMode="auto">
          <a:xfrm>
            <a:off x="-18893" y="2438400"/>
            <a:ext cx="9144000" cy="1569660"/>
          </a:xfrm>
          <a:prstGeom prst="rect">
            <a:avLst/>
          </a:prstGeom>
          <a:noFill/>
          <a:ln w="9525">
            <a:noFill/>
            <a:miter lim="800000"/>
            <a:headEnd/>
            <a:tailEnd/>
          </a:ln>
        </p:spPr>
        <p:txBody>
          <a:bodyPr>
            <a:spAutoFit/>
          </a:bodyPr>
          <a:lstStyle/>
          <a:p>
            <a:pPr algn="ctr"/>
            <a:r>
              <a:rPr lang="en-US" sz="3200" b="1" dirty="0">
                <a:latin typeface="Georgia" pitchFamily="18" charset="0"/>
              </a:rPr>
              <a:t>What do we mean by ‘development’?</a:t>
            </a:r>
          </a:p>
          <a:p>
            <a:pPr algn="ctr"/>
            <a:r>
              <a:rPr lang="en-US" sz="3200" b="1" dirty="0">
                <a:latin typeface="Georgia" pitchFamily="18" charset="0"/>
              </a:rPr>
              <a:t>An agricultural economic perspective</a:t>
            </a:r>
          </a:p>
          <a:p>
            <a:pPr algn="ctr"/>
            <a:r>
              <a:rPr lang="en-US" sz="3200" b="1" dirty="0">
                <a:latin typeface="Georgia" pitchFamily="18" charset="0"/>
              </a:rPr>
              <a:t>on rural transformation</a:t>
            </a:r>
            <a:endParaRPr lang="en-US" sz="3600" b="1" dirty="0">
              <a:solidFill>
                <a:schemeClr val="bg1"/>
              </a:solidFill>
              <a:latin typeface="Georgia" pitchFamily="18" charset="0"/>
            </a:endParaRP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419600"/>
          </a:xfrm>
        </p:spPr>
        <p:txBody>
          <a:bodyPr>
            <a:noAutofit/>
          </a:bodyPr>
          <a:lstStyle/>
          <a:p>
            <a:pPr>
              <a:buNone/>
            </a:pPr>
            <a:r>
              <a:rPr lang="en-US" sz="2400" b="1" u="sng" dirty="0">
                <a:latin typeface="Georgia" pitchFamily="18" charset="0"/>
              </a:rPr>
              <a:t>Diffusion of innovations</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6" name="Picture 5">
            <a:extLst>
              <a:ext uri="{FF2B5EF4-FFF2-40B4-BE49-F238E27FC236}">
                <a16:creationId xmlns:a16="http://schemas.microsoft.com/office/drawing/2014/main" id="{8B91F0C4-4AB3-40D8-99F3-D8E285374D3A}"/>
              </a:ext>
            </a:extLst>
          </p:cNvPr>
          <p:cNvPicPr>
            <a:picLocks noChangeAspect="1"/>
          </p:cNvPicPr>
          <p:nvPr/>
        </p:nvPicPr>
        <p:blipFill>
          <a:blip r:embed="rId3"/>
          <a:stretch>
            <a:fillRect/>
          </a:stretch>
        </p:blipFill>
        <p:spPr>
          <a:xfrm>
            <a:off x="100853" y="3531072"/>
            <a:ext cx="4833319" cy="3112720"/>
          </a:xfrm>
          <a:prstGeom prst="rect">
            <a:avLst/>
          </a:prstGeom>
        </p:spPr>
      </p:pic>
      <p:pic>
        <p:nvPicPr>
          <p:cNvPr id="9" name="Picture 8">
            <a:extLst>
              <a:ext uri="{FF2B5EF4-FFF2-40B4-BE49-F238E27FC236}">
                <a16:creationId xmlns:a16="http://schemas.microsoft.com/office/drawing/2014/main" id="{0BFEA6AC-5C83-42B8-BFB4-8649A39AAE65}"/>
              </a:ext>
            </a:extLst>
          </p:cNvPr>
          <p:cNvPicPr>
            <a:picLocks noChangeAspect="1"/>
          </p:cNvPicPr>
          <p:nvPr/>
        </p:nvPicPr>
        <p:blipFill>
          <a:blip r:embed="rId4"/>
          <a:stretch>
            <a:fillRect/>
          </a:stretch>
        </p:blipFill>
        <p:spPr>
          <a:xfrm>
            <a:off x="5302290" y="3429000"/>
            <a:ext cx="3689310" cy="3316864"/>
          </a:xfrm>
          <a:prstGeom prst="rect">
            <a:avLst/>
          </a:prstGeom>
        </p:spPr>
      </p:pic>
      <p:sp>
        <p:nvSpPr>
          <p:cNvPr id="10" name="TextBox 9">
            <a:extLst>
              <a:ext uri="{FF2B5EF4-FFF2-40B4-BE49-F238E27FC236}">
                <a16:creationId xmlns:a16="http://schemas.microsoft.com/office/drawing/2014/main" id="{2D07BB8B-CA63-40C2-9103-0D8C4ED20109}"/>
              </a:ext>
            </a:extLst>
          </p:cNvPr>
          <p:cNvSpPr txBox="1"/>
          <p:nvPr/>
        </p:nvSpPr>
        <p:spPr>
          <a:xfrm>
            <a:off x="2057401" y="6345163"/>
            <a:ext cx="3244890" cy="523220"/>
          </a:xfrm>
          <a:prstGeom prst="rect">
            <a:avLst/>
          </a:prstGeom>
          <a:noFill/>
        </p:spPr>
        <p:txBody>
          <a:bodyPr wrap="square" rtlCol="0">
            <a:spAutoFit/>
          </a:bodyPr>
          <a:lstStyle/>
          <a:p>
            <a:r>
              <a:rPr lang="en-US" sz="1400" dirty="0">
                <a:latin typeface="Georgia" panose="02040502050405020303" pitchFamily="18" charset="0"/>
              </a:rPr>
              <a:t>Varies a lot among/within countries</a:t>
            </a:r>
          </a:p>
          <a:p>
            <a:r>
              <a:rPr lang="en-US" sz="1400" dirty="0">
                <a:latin typeface="Georgia" panose="02040502050405020303" pitchFamily="18" charset="0"/>
              </a:rPr>
              <a:t>Sheahan and Barrett, </a:t>
            </a:r>
            <a:r>
              <a:rPr lang="en-US" sz="1400" i="1" dirty="0">
                <a:latin typeface="Georgia" panose="02040502050405020303" pitchFamily="18" charset="0"/>
              </a:rPr>
              <a:t>Food Policy 2017</a:t>
            </a:r>
            <a:endParaRPr lang="en-US" sz="1400" dirty="0">
              <a:latin typeface="Georgia" panose="02040502050405020303" pitchFamily="18" charset="0"/>
            </a:endParaRPr>
          </a:p>
        </p:txBody>
      </p:sp>
      <p:pic>
        <p:nvPicPr>
          <p:cNvPr id="2" name="Picture 1">
            <a:extLst>
              <a:ext uri="{FF2B5EF4-FFF2-40B4-BE49-F238E27FC236}">
                <a16:creationId xmlns:a16="http://schemas.microsoft.com/office/drawing/2014/main" id="{53A7E482-DA81-45D4-8E48-1E55F27BC7D1}"/>
              </a:ext>
            </a:extLst>
          </p:cNvPr>
          <p:cNvPicPr>
            <a:picLocks noChangeAspect="1"/>
          </p:cNvPicPr>
          <p:nvPr/>
        </p:nvPicPr>
        <p:blipFill>
          <a:blip r:embed="rId5"/>
          <a:stretch>
            <a:fillRect/>
          </a:stretch>
        </p:blipFill>
        <p:spPr>
          <a:xfrm>
            <a:off x="4508500" y="1201271"/>
            <a:ext cx="4445000" cy="2133600"/>
          </a:xfrm>
          <a:prstGeom prst="rect">
            <a:avLst/>
          </a:prstGeom>
        </p:spPr>
      </p:pic>
      <p:sp>
        <p:nvSpPr>
          <p:cNvPr id="5" name="Text Box 83">
            <a:extLst>
              <a:ext uri="{FF2B5EF4-FFF2-40B4-BE49-F238E27FC236}">
                <a16:creationId xmlns:a16="http://schemas.microsoft.com/office/drawing/2014/main" id="{50CE453D-11C6-4E73-BA09-E92829384660}"/>
              </a:ext>
            </a:extLst>
          </p:cNvPr>
          <p:cNvSpPr txBox="1">
            <a:spLocks noChangeArrowheads="1"/>
          </p:cNvSpPr>
          <p:nvPr/>
        </p:nvSpPr>
        <p:spPr bwMode="auto">
          <a:xfrm>
            <a:off x="209267" y="3112049"/>
            <a:ext cx="46164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Rapid diffusion of GM crops worldwide … fastest ag innovation diffusion in history!</a:t>
            </a:r>
          </a:p>
        </p:txBody>
      </p:sp>
      <p:sp>
        <p:nvSpPr>
          <p:cNvPr id="8" name="Text Box 83">
            <a:extLst>
              <a:ext uri="{FF2B5EF4-FFF2-40B4-BE49-F238E27FC236}">
                <a16:creationId xmlns:a16="http://schemas.microsoft.com/office/drawing/2014/main" id="{4650E20D-9034-4601-A490-DDB1C0671E05}"/>
              </a:ext>
            </a:extLst>
          </p:cNvPr>
          <p:cNvSpPr txBox="1">
            <a:spLocks noChangeArrowheads="1"/>
          </p:cNvSpPr>
          <p:nvPr/>
        </p:nvSpPr>
        <p:spPr bwMode="auto">
          <a:xfrm>
            <a:off x="125506" y="1701477"/>
            <a:ext cx="46164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pPr>
            <a:r>
              <a:rPr lang="en-US" altLang="en-US" dirty="0">
                <a:latin typeface="Georgia" panose="02040502050405020303" pitchFamily="18" charset="0"/>
              </a:rPr>
              <a:t>Standard diffusion pattern is logistic …</a:t>
            </a:r>
          </a:p>
          <a:p>
            <a:pPr eaLnBrk="1" hangingPunct="1">
              <a:spcBef>
                <a:spcPts val="0"/>
              </a:spcBef>
            </a:pPr>
            <a:r>
              <a:rPr lang="en-US" altLang="en-US" dirty="0">
                <a:latin typeface="Georgia" panose="02040502050405020303" pitchFamily="18" charset="0"/>
              </a:rPr>
              <a:t>(</a:t>
            </a:r>
            <a:r>
              <a:rPr lang="en-US" altLang="en-US" dirty="0" err="1">
                <a:latin typeface="Georgia" panose="02040502050405020303" pitchFamily="18" charset="0"/>
              </a:rPr>
              <a:t>Griliches</a:t>
            </a:r>
            <a:r>
              <a:rPr lang="en-US" altLang="en-US" dirty="0">
                <a:latin typeface="Georgia" panose="02040502050405020303" pitchFamily="18" charset="0"/>
              </a:rPr>
              <a:t>, </a:t>
            </a:r>
            <a:r>
              <a:rPr lang="en-US" altLang="en-US" i="1" dirty="0" err="1">
                <a:latin typeface="Georgia" panose="02040502050405020303" pitchFamily="18" charset="0"/>
              </a:rPr>
              <a:t>Econometrica</a:t>
            </a:r>
            <a:r>
              <a:rPr lang="en-US" altLang="en-US" dirty="0">
                <a:latin typeface="Georgia" panose="02040502050405020303" pitchFamily="18" charset="0"/>
              </a:rPr>
              <a:t>, 1957 on hybrid corn diffusion in the US)</a:t>
            </a:r>
          </a:p>
        </p:txBody>
      </p:sp>
    </p:spTree>
    <p:extLst>
      <p:ext uri="{BB962C8B-B14F-4D97-AF65-F5344CB8AC3E}">
        <p14:creationId xmlns:p14="http://schemas.microsoft.com/office/powerpoint/2010/main" val="18953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09600" y="4495800"/>
            <a:ext cx="2057400" cy="1676400"/>
            <a:chOff x="609600" y="4495800"/>
            <a:chExt cx="2057400" cy="1676400"/>
          </a:xfrm>
        </p:grpSpPr>
        <p:sp>
          <p:nvSpPr>
            <p:cNvPr id="19" name="Right Triangle 18"/>
            <p:cNvSpPr/>
            <p:nvPr/>
          </p:nvSpPr>
          <p:spPr>
            <a:xfrm rot="5400000">
              <a:off x="1028700" y="4533900"/>
              <a:ext cx="1676400" cy="1600200"/>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457200"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5784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228600" y="1066800"/>
            <a:ext cx="8763000" cy="523220"/>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p:txBody>
      </p:sp>
      <p:sp>
        <p:nvSpPr>
          <p:cNvPr id="4" name="TextBox 3"/>
          <p:cNvSpPr txBox="1"/>
          <p:nvPr/>
        </p:nvSpPr>
        <p:spPr>
          <a:xfrm>
            <a:off x="5562600" y="2286000"/>
            <a:ext cx="3505200" cy="4431983"/>
          </a:xfrm>
          <a:prstGeom prst="rect">
            <a:avLst/>
          </a:prstGeom>
          <a:noFill/>
        </p:spPr>
        <p:txBody>
          <a:bodyPr wrap="square" rtlCol="0">
            <a:spAutoFit/>
          </a:bodyPr>
          <a:lstStyle/>
          <a:p>
            <a:r>
              <a:rPr lang="en-US" sz="2400" b="1" u="sng" dirty="0">
                <a:latin typeface="Georgia" pitchFamily="18" charset="0"/>
              </a:rPr>
              <a:t>Naïve model</a:t>
            </a:r>
          </a:p>
          <a:p>
            <a:r>
              <a:rPr lang="en-US" sz="2400" dirty="0">
                <a:latin typeface="Georgia" pitchFamily="18" charset="0"/>
              </a:rPr>
              <a:t>If demand is perfectly elastic, gains accrue to producers.  </a:t>
            </a:r>
          </a:p>
          <a:p>
            <a:pPr>
              <a:buFontTx/>
              <a:buChar char="-"/>
            </a:pPr>
            <a:r>
              <a:rPr lang="en-US" sz="2400" dirty="0">
                <a:latin typeface="Georgia" pitchFamily="18" charset="0"/>
              </a:rPr>
              <a:t> But when, if ever, does this really happen?</a:t>
            </a:r>
          </a:p>
          <a:p>
            <a:pPr>
              <a:buFont typeface="Wingdings" pitchFamily="2" charset="2"/>
              <a:buChar char="§"/>
            </a:pPr>
            <a:r>
              <a:rPr lang="en-US" sz="2400" dirty="0">
                <a:latin typeface="Georgia" pitchFamily="18" charset="0"/>
              </a:rPr>
              <a:t> Small-scale change: early adopters (who?)</a:t>
            </a:r>
          </a:p>
          <a:p>
            <a:pPr>
              <a:buFont typeface="Wingdings" pitchFamily="2" charset="2"/>
              <a:buChar char="§"/>
            </a:pPr>
            <a:r>
              <a:rPr lang="en-US" sz="2400" dirty="0">
                <a:latin typeface="Georgia" pitchFamily="18" charset="0"/>
              </a:rPr>
              <a:t> Perfect market integration … export surplus production</a:t>
            </a:r>
          </a:p>
          <a:p>
            <a:endParaRPr lang="en-US" dirty="0"/>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09600" y="4495800"/>
            <a:ext cx="4114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533900"/>
            <a:ext cx="1524000" cy="14478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600" y="28956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3962400" y="41148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685800" y="4572000"/>
            <a:ext cx="1074333" cy="584775"/>
          </a:xfrm>
          <a:prstGeom prst="rect">
            <a:avLst/>
          </a:prstGeom>
          <a:noFill/>
        </p:spPr>
        <p:txBody>
          <a:bodyPr wrap="none" rtlCol="0">
            <a:spAutoFit/>
          </a:bodyPr>
          <a:lstStyle/>
          <a:p>
            <a:r>
              <a:rPr lang="en-US" sz="1600" dirty="0">
                <a:solidFill>
                  <a:schemeClr val="bg1"/>
                </a:solidFill>
              </a:rPr>
              <a:t>Producer </a:t>
            </a:r>
          </a:p>
          <a:p>
            <a:r>
              <a:rPr lang="en-US" sz="1600" dirty="0">
                <a:solidFill>
                  <a:schemeClr val="bg1"/>
                </a:solidFill>
              </a:rPr>
              <a:t>Surplus</a:t>
            </a:r>
          </a:p>
        </p:txBody>
      </p:sp>
      <p:sp>
        <p:nvSpPr>
          <p:cNvPr id="29" name="TextBox 28"/>
          <p:cNvSpPr txBox="1"/>
          <p:nvPr/>
        </p:nvSpPr>
        <p:spPr>
          <a:xfrm rot="18750454">
            <a:off x="698060" y="5036265"/>
            <a:ext cx="1723549" cy="584775"/>
          </a:xfrm>
          <a:prstGeom prst="rect">
            <a:avLst/>
          </a:prstGeom>
          <a:noFill/>
        </p:spPr>
        <p:txBody>
          <a:bodyPr wrap="none" rtlCol="0">
            <a:spAutoFit/>
          </a:bodyPr>
          <a:lstStyle/>
          <a:p>
            <a:r>
              <a:rPr lang="en-US" sz="1600" dirty="0">
                <a:solidFill>
                  <a:schemeClr val="bg1"/>
                </a:solidFill>
              </a:rPr>
              <a:t>Added Producer </a:t>
            </a:r>
          </a:p>
          <a:p>
            <a:r>
              <a:rPr lang="en-US" sz="1600" dirty="0">
                <a:solidFill>
                  <a:schemeClr val="bg1"/>
                </a:solidFill>
              </a:rPr>
              <a:t>Surplus</a:t>
            </a:r>
          </a:p>
        </p:txBody>
      </p:sp>
      <p:sp>
        <p:nvSpPr>
          <p:cNvPr id="30" name="TextBox 29"/>
          <p:cNvSpPr txBox="1"/>
          <p:nvPr/>
        </p:nvSpPr>
        <p:spPr>
          <a:xfrm>
            <a:off x="152400" y="4343400"/>
            <a:ext cx="338554" cy="369332"/>
          </a:xfrm>
          <a:prstGeom prst="rect">
            <a:avLst/>
          </a:prstGeom>
          <a:noFill/>
        </p:spPr>
        <p:txBody>
          <a:bodyPr wrap="none" rtlCol="0">
            <a:spAutoFit/>
          </a:bodyPr>
          <a:lstStyle/>
          <a:p>
            <a:r>
              <a:rPr lang="en-US" dirty="0"/>
              <a:t>P</a:t>
            </a:r>
            <a:endParaRPr lang="en-US" baseline="30000" dirty="0"/>
          </a:p>
        </p:txBody>
      </p:sp>
      <p:sp>
        <p:nvSpPr>
          <p:cNvPr id="31" name="Title 1"/>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40584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609600" y="5257801"/>
            <a:ext cx="1295400" cy="914401"/>
            <a:chOff x="609600" y="4495800"/>
            <a:chExt cx="2498271" cy="1676401"/>
          </a:xfrm>
        </p:grpSpPr>
        <p:sp>
          <p:nvSpPr>
            <p:cNvPr id="19" name="Right Triangle 18"/>
            <p:cNvSpPr/>
            <p:nvPr/>
          </p:nvSpPr>
          <p:spPr>
            <a:xfrm rot="5400000">
              <a:off x="1461407" y="4525736"/>
              <a:ext cx="1676400" cy="1616529"/>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09600" y="4495800"/>
              <a:ext cx="881743" cy="1676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1261884"/>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Irony: big winners from most ag tech change are typically consumers not producers.  Why?</a:t>
            </a:r>
          </a:p>
        </p:txBody>
      </p:sp>
      <p:sp>
        <p:nvSpPr>
          <p:cNvPr id="4" name="TextBox 3"/>
          <p:cNvSpPr txBox="1"/>
          <p:nvPr/>
        </p:nvSpPr>
        <p:spPr>
          <a:xfrm>
            <a:off x="5562600" y="2286000"/>
            <a:ext cx="3581400" cy="4154984"/>
          </a:xfrm>
          <a:prstGeom prst="rect">
            <a:avLst/>
          </a:prstGeom>
          <a:noFill/>
        </p:spPr>
        <p:txBody>
          <a:bodyPr wrap="square" rtlCol="0">
            <a:spAutoFit/>
          </a:bodyPr>
          <a:lstStyle/>
          <a:p>
            <a:r>
              <a:rPr lang="en-US" sz="2400" b="1" u="sng" dirty="0">
                <a:latin typeface="Georgia" pitchFamily="18" charset="0"/>
              </a:rPr>
              <a:t>More realistic model</a:t>
            </a:r>
          </a:p>
          <a:p>
            <a:r>
              <a:rPr lang="en-US" sz="2400" dirty="0">
                <a:latin typeface="Georgia" pitchFamily="18" charset="0"/>
              </a:rPr>
              <a:t>Price inelastic demand.  </a:t>
            </a:r>
          </a:p>
          <a:p>
            <a:pPr>
              <a:buFont typeface="Wingdings" pitchFamily="2" charset="2"/>
              <a:buChar char="§"/>
            </a:pPr>
            <a:endParaRPr lang="en-US" sz="2400" dirty="0">
              <a:latin typeface="Georgia" pitchFamily="18" charset="0"/>
            </a:endParaRPr>
          </a:p>
          <a:p>
            <a:r>
              <a:rPr lang="en-US" sz="2400" dirty="0">
                <a:latin typeface="Georgia" pitchFamily="18" charset="0"/>
              </a:rPr>
              <a:t>Fallacy of composition: what’s true at small scale (tech. change profitable for first few adopters) not true at large scale.</a:t>
            </a:r>
          </a:p>
          <a:p>
            <a:endParaRPr lang="en-US" sz="2400" dirty="0">
              <a:latin typeface="Georgia" pitchFamily="18" charset="0"/>
            </a:endParaRPr>
          </a:p>
          <a:p>
            <a:r>
              <a:rPr lang="en-US" sz="2400" dirty="0">
                <a:latin typeface="Georgia" pitchFamily="18" charset="0"/>
              </a:rPr>
              <a:t>Hence tech treadmill</a:t>
            </a:r>
          </a:p>
          <a:p>
            <a:endParaRPr lang="en-US" sz="2400" dirty="0">
              <a:latin typeface="Georgia" pitchFamily="18" charset="0"/>
            </a:endParaRPr>
          </a:p>
        </p:txBody>
      </p:sp>
      <p:cxnSp>
        <p:nvCxnSpPr>
          <p:cNvPr id="8" name="Straight Connector 7"/>
          <p:cNvCxnSpPr/>
          <p:nvPr/>
        </p:nvCxnSpPr>
        <p:spPr>
          <a:xfrm rot="5400000">
            <a:off x="-1181100" y="4381500"/>
            <a:ext cx="3581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09600" y="6172200"/>
            <a:ext cx="411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76200" y="3962400"/>
            <a:ext cx="3276600" cy="838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533400" y="3581400"/>
            <a:ext cx="2514600" cy="23622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66800" y="3200400"/>
            <a:ext cx="2971800" cy="28194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Right Triangle 17"/>
          <p:cNvSpPr/>
          <p:nvPr/>
        </p:nvSpPr>
        <p:spPr>
          <a:xfrm rot="5400000">
            <a:off x="571500" y="4762500"/>
            <a:ext cx="1295400" cy="1219200"/>
          </a:xfrm>
          <a:prstGeom prst="rtTriangl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33400" y="2362200"/>
            <a:ext cx="710451" cy="369332"/>
          </a:xfrm>
          <a:prstGeom prst="rect">
            <a:avLst/>
          </a:prstGeom>
          <a:noFill/>
        </p:spPr>
        <p:txBody>
          <a:bodyPr wrap="none" rtlCol="0">
            <a:spAutoFit/>
          </a:bodyPr>
          <a:lstStyle/>
          <a:p>
            <a:r>
              <a:rPr lang="en-US" dirty="0"/>
              <a:t>Price</a:t>
            </a:r>
          </a:p>
        </p:txBody>
      </p:sp>
      <p:sp>
        <p:nvSpPr>
          <p:cNvPr id="23" name="TextBox 22"/>
          <p:cNvSpPr txBox="1"/>
          <p:nvPr/>
        </p:nvSpPr>
        <p:spPr>
          <a:xfrm>
            <a:off x="4419600" y="5791200"/>
            <a:ext cx="1043876" cy="369332"/>
          </a:xfrm>
          <a:prstGeom prst="rect">
            <a:avLst/>
          </a:prstGeom>
          <a:noFill/>
        </p:spPr>
        <p:txBody>
          <a:bodyPr wrap="none" rtlCol="0">
            <a:spAutoFit/>
          </a:bodyPr>
          <a:lstStyle/>
          <a:p>
            <a:r>
              <a:rPr lang="en-US" dirty="0"/>
              <a:t>Quantity</a:t>
            </a:r>
          </a:p>
        </p:txBody>
      </p:sp>
      <p:sp>
        <p:nvSpPr>
          <p:cNvPr id="24" name="TextBox 23"/>
          <p:cNvSpPr txBox="1"/>
          <p:nvPr/>
        </p:nvSpPr>
        <p:spPr>
          <a:xfrm>
            <a:off x="1219200" y="2667000"/>
            <a:ext cx="1056700" cy="369332"/>
          </a:xfrm>
          <a:prstGeom prst="rect">
            <a:avLst/>
          </a:prstGeom>
          <a:noFill/>
        </p:spPr>
        <p:txBody>
          <a:bodyPr wrap="none" rtlCol="0">
            <a:spAutoFit/>
          </a:bodyPr>
          <a:lstStyle/>
          <a:p>
            <a:r>
              <a:rPr lang="en-US" dirty="0">
                <a:solidFill>
                  <a:srgbClr val="FF0000"/>
                </a:solidFill>
              </a:rPr>
              <a:t>Demand</a:t>
            </a:r>
          </a:p>
        </p:txBody>
      </p:sp>
      <p:sp>
        <p:nvSpPr>
          <p:cNvPr id="25" name="TextBox 24"/>
          <p:cNvSpPr txBox="1"/>
          <p:nvPr/>
        </p:nvSpPr>
        <p:spPr>
          <a:xfrm>
            <a:off x="1752600" y="3135868"/>
            <a:ext cx="1749197" cy="369332"/>
          </a:xfrm>
          <a:prstGeom prst="rect">
            <a:avLst/>
          </a:prstGeom>
          <a:noFill/>
        </p:spPr>
        <p:txBody>
          <a:bodyPr wrap="none" rtlCol="0">
            <a:spAutoFit/>
          </a:bodyPr>
          <a:lstStyle/>
          <a:p>
            <a:r>
              <a:rPr lang="en-US" dirty="0">
                <a:solidFill>
                  <a:srgbClr val="0070C0"/>
                </a:solidFill>
              </a:rPr>
              <a:t>Original Supply</a:t>
            </a:r>
          </a:p>
        </p:txBody>
      </p:sp>
      <p:sp>
        <p:nvSpPr>
          <p:cNvPr id="27" name="TextBox 26"/>
          <p:cNvSpPr txBox="1"/>
          <p:nvPr/>
        </p:nvSpPr>
        <p:spPr>
          <a:xfrm>
            <a:off x="3276600" y="2743200"/>
            <a:ext cx="1415772" cy="369332"/>
          </a:xfrm>
          <a:prstGeom prst="rect">
            <a:avLst/>
          </a:prstGeom>
          <a:noFill/>
        </p:spPr>
        <p:txBody>
          <a:bodyPr wrap="none" rtlCol="0">
            <a:spAutoFit/>
          </a:bodyPr>
          <a:lstStyle/>
          <a:p>
            <a:r>
              <a:rPr lang="en-US" dirty="0">
                <a:solidFill>
                  <a:srgbClr val="000099"/>
                </a:solidFill>
              </a:rPr>
              <a:t>New Supply</a:t>
            </a:r>
          </a:p>
        </p:txBody>
      </p:sp>
      <p:sp>
        <p:nvSpPr>
          <p:cNvPr id="28" name="TextBox 27"/>
          <p:cNvSpPr txBox="1"/>
          <p:nvPr/>
        </p:nvSpPr>
        <p:spPr>
          <a:xfrm>
            <a:off x="533400" y="4724400"/>
            <a:ext cx="1289135" cy="523220"/>
          </a:xfrm>
          <a:prstGeom prst="rect">
            <a:avLst/>
          </a:prstGeom>
          <a:noFill/>
        </p:spPr>
        <p:txBody>
          <a:bodyPr wrap="none" rtlCol="0">
            <a:spAutoFit/>
          </a:bodyPr>
          <a:lstStyle/>
          <a:p>
            <a:r>
              <a:rPr lang="en-US" sz="1400" dirty="0">
                <a:solidFill>
                  <a:schemeClr val="bg1"/>
                </a:solidFill>
              </a:rPr>
              <a:t>Old Producer </a:t>
            </a:r>
          </a:p>
          <a:p>
            <a:r>
              <a:rPr lang="en-US" sz="1400" dirty="0">
                <a:solidFill>
                  <a:schemeClr val="bg1"/>
                </a:solidFill>
              </a:rPr>
              <a:t>Surplus</a:t>
            </a:r>
          </a:p>
        </p:txBody>
      </p:sp>
      <p:sp>
        <p:nvSpPr>
          <p:cNvPr id="36" name="TextBox 35"/>
          <p:cNvSpPr txBox="1"/>
          <p:nvPr/>
        </p:nvSpPr>
        <p:spPr>
          <a:xfrm rot="18850154">
            <a:off x="552040" y="5500846"/>
            <a:ext cx="1323802" cy="523220"/>
          </a:xfrm>
          <a:prstGeom prst="rect">
            <a:avLst/>
          </a:prstGeom>
          <a:noFill/>
        </p:spPr>
        <p:txBody>
          <a:bodyPr wrap="square" rtlCol="0">
            <a:spAutoFit/>
          </a:bodyPr>
          <a:lstStyle/>
          <a:p>
            <a:r>
              <a:rPr lang="en-US" sz="1400" dirty="0">
                <a:solidFill>
                  <a:schemeClr val="bg1"/>
                </a:solidFill>
              </a:rPr>
              <a:t>New Producer </a:t>
            </a:r>
          </a:p>
          <a:p>
            <a:r>
              <a:rPr lang="en-US" sz="1400" dirty="0">
                <a:solidFill>
                  <a:schemeClr val="bg1"/>
                </a:solidFill>
              </a:rPr>
              <a:t>Surplus</a:t>
            </a:r>
          </a:p>
        </p:txBody>
      </p:sp>
      <p:grpSp>
        <p:nvGrpSpPr>
          <p:cNvPr id="44" name="Group 43"/>
          <p:cNvGrpSpPr/>
          <p:nvPr/>
        </p:nvGrpSpPr>
        <p:grpSpPr>
          <a:xfrm>
            <a:off x="609600" y="2819400"/>
            <a:ext cx="1295400" cy="2438400"/>
            <a:chOff x="609600" y="2819400"/>
            <a:chExt cx="1295400" cy="2438400"/>
          </a:xfrm>
        </p:grpSpPr>
        <p:sp>
          <p:nvSpPr>
            <p:cNvPr id="40" name="Rectangle 39"/>
            <p:cNvSpPr/>
            <p:nvPr/>
          </p:nvSpPr>
          <p:spPr>
            <a:xfrm>
              <a:off x="609600" y="2819400"/>
              <a:ext cx="685800" cy="24384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Triangle 40"/>
            <p:cNvSpPr/>
            <p:nvPr/>
          </p:nvSpPr>
          <p:spPr>
            <a:xfrm>
              <a:off x="1295400" y="2819400"/>
              <a:ext cx="609600" cy="24384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9600" y="2819400"/>
            <a:ext cx="1219200" cy="1905000"/>
            <a:chOff x="609600" y="2819400"/>
            <a:chExt cx="1219200" cy="1905000"/>
          </a:xfrm>
        </p:grpSpPr>
        <p:sp>
          <p:nvSpPr>
            <p:cNvPr id="39" name="Rectangle 38"/>
            <p:cNvSpPr/>
            <p:nvPr/>
          </p:nvSpPr>
          <p:spPr>
            <a:xfrm>
              <a:off x="609600" y="2819400"/>
              <a:ext cx="685800" cy="1905000"/>
            </a:xfrm>
            <a:prstGeom prst="rect">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Triangle 42"/>
            <p:cNvSpPr/>
            <p:nvPr/>
          </p:nvSpPr>
          <p:spPr>
            <a:xfrm>
              <a:off x="1295400" y="2819400"/>
              <a:ext cx="533400" cy="1905000"/>
            </a:xfrm>
            <a:prstGeom prst="rtTriangle">
              <a:avLst/>
            </a:prstGeom>
            <a:solidFill>
              <a:srgbClr val="FF0000">
                <a:alpha val="60000"/>
              </a:srgbClr>
            </a:solidFill>
            <a:ln>
              <a:solidFill>
                <a:srgbClr val="FF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533400" y="4191000"/>
            <a:ext cx="1059906" cy="523220"/>
          </a:xfrm>
          <a:prstGeom prst="rect">
            <a:avLst/>
          </a:prstGeom>
          <a:noFill/>
        </p:spPr>
        <p:txBody>
          <a:bodyPr wrap="none" rtlCol="0">
            <a:spAutoFit/>
          </a:bodyPr>
          <a:lstStyle/>
          <a:p>
            <a:r>
              <a:rPr lang="en-US" sz="1400" dirty="0">
                <a:solidFill>
                  <a:schemeClr val="bg1"/>
                </a:solidFill>
              </a:rPr>
              <a:t>Consumer </a:t>
            </a:r>
          </a:p>
          <a:p>
            <a:r>
              <a:rPr lang="en-US" sz="1400" dirty="0">
                <a:solidFill>
                  <a:schemeClr val="bg1"/>
                </a:solidFill>
              </a:rPr>
              <a:t>Surplus</a:t>
            </a:r>
          </a:p>
        </p:txBody>
      </p:sp>
      <p:sp>
        <p:nvSpPr>
          <p:cNvPr id="47" name="TextBox 46"/>
          <p:cNvSpPr txBox="1"/>
          <p:nvPr/>
        </p:nvSpPr>
        <p:spPr>
          <a:xfrm>
            <a:off x="533400" y="4724400"/>
            <a:ext cx="1468672" cy="523220"/>
          </a:xfrm>
          <a:prstGeom prst="rect">
            <a:avLst/>
          </a:prstGeom>
          <a:noFill/>
        </p:spPr>
        <p:txBody>
          <a:bodyPr wrap="none" rtlCol="0">
            <a:spAutoFit/>
          </a:bodyPr>
          <a:lstStyle/>
          <a:p>
            <a:r>
              <a:rPr lang="en-US" sz="1400" dirty="0">
                <a:solidFill>
                  <a:schemeClr val="bg1"/>
                </a:solidFill>
              </a:rPr>
              <a:t>New Consumer </a:t>
            </a:r>
          </a:p>
          <a:p>
            <a:r>
              <a:rPr lang="en-US" sz="1400" dirty="0">
                <a:solidFill>
                  <a:schemeClr val="bg1"/>
                </a:solidFill>
              </a:rPr>
              <a:t>Surplus</a:t>
            </a:r>
          </a:p>
        </p:txBody>
      </p:sp>
      <p:sp>
        <p:nvSpPr>
          <p:cNvPr id="48" name="TextBox 47"/>
          <p:cNvSpPr txBox="1"/>
          <p:nvPr/>
        </p:nvSpPr>
        <p:spPr>
          <a:xfrm>
            <a:off x="0" y="4495800"/>
            <a:ext cx="581249" cy="369332"/>
          </a:xfrm>
          <a:prstGeom prst="rect">
            <a:avLst/>
          </a:prstGeom>
          <a:noFill/>
        </p:spPr>
        <p:txBody>
          <a:bodyPr wrap="none" rtlCol="0">
            <a:spAutoFit/>
          </a:bodyPr>
          <a:lstStyle/>
          <a:p>
            <a:r>
              <a:rPr lang="en-US" dirty="0"/>
              <a:t>P</a:t>
            </a:r>
            <a:r>
              <a:rPr lang="en-US" baseline="30000" dirty="0"/>
              <a:t> old</a:t>
            </a:r>
          </a:p>
        </p:txBody>
      </p:sp>
      <p:sp>
        <p:nvSpPr>
          <p:cNvPr id="49" name="TextBox 48"/>
          <p:cNvSpPr txBox="1"/>
          <p:nvPr/>
        </p:nvSpPr>
        <p:spPr>
          <a:xfrm>
            <a:off x="0" y="5105400"/>
            <a:ext cx="658194" cy="369332"/>
          </a:xfrm>
          <a:prstGeom prst="rect">
            <a:avLst/>
          </a:prstGeom>
          <a:noFill/>
        </p:spPr>
        <p:txBody>
          <a:bodyPr wrap="none" rtlCol="0">
            <a:spAutoFit/>
          </a:bodyPr>
          <a:lstStyle/>
          <a:p>
            <a:r>
              <a:rPr lang="en-US" dirty="0"/>
              <a:t>P</a:t>
            </a:r>
            <a:r>
              <a:rPr lang="en-US" baseline="30000" dirty="0"/>
              <a:t> new</a:t>
            </a:r>
          </a:p>
        </p:txBody>
      </p:sp>
      <p:sp>
        <p:nvSpPr>
          <p:cNvPr id="3" name="Title 1">
            <a:extLst>
              <a:ext uri="{FF2B5EF4-FFF2-40B4-BE49-F238E27FC236}">
                <a16:creationId xmlns:a16="http://schemas.microsoft.com/office/drawing/2014/main" id="{BF3248F4-1C33-4DFA-AEE9-A517E94F6870}"/>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39603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24" grpId="0"/>
      <p:bldP spid="25" grpId="0"/>
      <p:bldP spid="27" grpId="0"/>
      <p:bldP spid="28" grpId="0"/>
      <p:bldP spid="36" grpId="0"/>
      <p:bldP spid="46" grpId="0"/>
      <p:bldP spid="46" grpId="1"/>
      <p:bldP spid="48" grpId="0"/>
      <p:bldP spid="48" grpId="1"/>
      <p:bldP spid="49" grpId="0"/>
      <p:bldP spid="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7411" name="Content Placeholder 4"/>
          <p:cNvSpPr>
            <a:spLocks noGrp="1"/>
          </p:cNvSpPr>
          <p:nvPr>
            <p:ph idx="1"/>
          </p:nvPr>
        </p:nvSpPr>
        <p:spPr>
          <a:xfrm>
            <a:off x="304800" y="990600"/>
            <a:ext cx="8382000" cy="4525963"/>
          </a:xfrm>
        </p:spPr>
        <p:txBody>
          <a:bodyPr/>
          <a:lstStyle/>
          <a:p>
            <a:pPr marL="0">
              <a:spcBef>
                <a:spcPct val="0"/>
              </a:spcBef>
              <a:buFontTx/>
              <a:buNone/>
            </a:pPr>
            <a:r>
              <a:rPr lang="en-US" sz="2400" b="1" u="sng" dirty="0">
                <a:latin typeface="Georgia" pitchFamily="18" charset="0"/>
              </a:rPr>
              <a:t>So how does ag tech change matter? </a:t>
            </a:r>
          </a:p>
          <a:p>
            <a:pPr marL="114300" indent="-457200">
              <a:spcBef>
                <a:spcPct val="0"/>
              </a:spcBef>
              <a:buAutoNum type="arabicParenR"/>
            </a:pPr>
            <a:r>
              <a:rPr lang="en-US" sz="2400" b="1" dirty="0">
                <a:latin typeface="Georgia" pitchFamily="18" charset="0"/>
              </a:rPr>
              <a:t>Increase farm profits</a:t>
            </a:r>
            <a:r>
              <a:rPr lang="en-US" sz="2400" dirty="0">
                <a:latin typeface="Georgia" pitchFamily="18" charset="0"/>
              </a:rPr>
              <a:t>, at least for early adopters: Those with best access to ICT, extension, credit/insurance, input and output markets, etc.  These farmers gain from yield increases, cost reductions, or both.</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Boost rural labor demand</a:t>
            </a:r>
            <a:r>
              <a:rPr lang="en-US" sz="2400" dirty="0">
                <a:latin typeface="Georgia" pitchFamily="18" charset="0"/>
              </a:rPr>
              <a:t>: Rural poor typically work off-farm (at least part-time). Enjoy labor market gains, both through more hours worked and higher real wages.</a:t>
            </a:r>
          </a:p>
          <a:p>
            <a:pPr marL="114300" indent="-457200">
              <a:spcBef>
                <a:spcPct val="0"/>
              </a:spcBef>
              <a:buAutoNum type="arabicParenR"/>
            </a:pPr>
            <a:endParaRPr lang="en-US" sz="2400" dirty="0">
              <a:latin typeface="Georgia" pitchFamily="18" charset="0"/>
            </a:endParaRPr>
          </a:p>
          <a:p>
            <a:pPr marL="114300" indent="-457200">
              <a:spcBef>
                <a:spcPct val="0"/>
              </a:spcBef>
              <a:buAutoNum type="arabicParenR"/>
            </a:pPr>
            <a:r>
              <a:rPr lang="en-US" sz="2400" b="1" dirty="0">
                <a:latin typeface="Georgia" pitchFamily="18" charset="0"/>
              </a:rPr>
              <a:t>Reduce food prices</a:t>
            </a:r>
            <a:r>
              <a:rPr lang="en-US" sz="2400" dirty="0">
                <a:latin typeface="Georgia" pitchFamily="18" charset="0"/>
              </a:rPr>
              <a:t>: If enough adoption, aggregate supply shifts and prices fall (by how much depends on  integration with national and global markets). Poor usually net food consumers who gain.</a:t>
            </a:r>
          </a:p>
          <a:p>
            <a:pPr marL="0">
              <a:spcBef>
                <a:spcPts val="1200"/>
              </a:spcBef>
              <a:buNone/>
            </a:pPr>
            <a:r>
              <a:rPr lang="en-US" sz="2400" b="1" dirty="0">
                <a:latin typeface="Georgia" pitchFamily="18" charset="0"/>
              </a:rPr>
              <a:t>Result: Broad-based but uneven and evolving gains</a:t>
            </a:r>
          </a:p>
        </p:txBody>
      </p:sp>
      <p:sp>
        <p:nvSpPr>
          <p:cNvPr id="3" name="Title 1">
            <a:extLst>
              <a:ext uri="{FF2B5EF4-FFF2-40B4-BE49-F238E27FC236}">
                <a16:creationId xmlns:a16="http://schemas.microsoft.com/office/drawing/2014/main" id="{EC7EB3ED-FA06-452A-81AA-4968BDAF127D}"/>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295426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RIcontrast(Moser).jpg.png"/>
          <p:cNvPicPr>
            <a:picLocks noChangeAspect="1"/>
          </p:cNvPicPr>
          <p:nvPr/>
        </p:nvPicPr>
        <p:blipFill>
          <a:blip r:embed="rId2" cstate="print">
            <a:lum bright="-6000" contrast="10000"/>
          </a:blip>
          <a:srcRect/>
          <a:stretch>
            <a:fillRect/>
          </a:stretch>
        </p:blipFill>
        <p:spPr bwMode="auto">
          <a:xfrm>
            <a:off x="5410200" y="1905000"/>
            <a:ext cx="3505200" cy="3257550"/>
          </a:xfrm>
          <a:prstGeom prst="rect">
            <a:avLst/>
          </a:prstGeom>
          <a:noFill/>
          <a:ln w="9525">
            <a:noFill/>
            <a:miter lim="800000"/>
            <a:headEnd/>
            <a:tailEnd/>
          </a:ln>
        </p:spPr>
      </p:pic>
      <p:pic>
        <p:nvPicPr>
          <p:cNvPr id="1945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9460" name="Content Placeholder 4"/>
          <p:cNvSpPr>
            <a:spLocks noGrp="1"/>
          </p:cNvSpPr>
          <p:nvPr>
            <p:ph idx="1"/>
          </p:nvPr>
        </p:nvSpPr>
        <p:spPr>
          <a:xfrm>
            <a:off x="152400" y="1143000"/>
            <a:ext cx="8458200" cy="4525963"/>
          </a:xfrm>
        </p:spPr>
        <p:txBody>
          <a:bodyPr/>
          <a:lstStyle/>
          <a:p>
            <a:pPr marL="0">
              <a:spcBef>
                <a:spcPct val="0"/>
              </a:spcBef>
              <a:buFontTx/>
              <a:buNone/>
            </a:pPr>
            <a:r>
              <a:rPr lang="en-US" sz="2400" b="1" u="sng" dirty="0">
                <a:latin typeface="Georgia" pitchFamily="18" charset="0"/>
              </a:rPr>
              <a:t>Adding it all up … an example from Madagascar:</a:t>
            </a:r>
          </a:p>
          <a:p>
            <a:pPr marL="0">
              <a:spcBef>
                <a:spcPct val="0"/>
              </a:spcBef>
              <a:buFontTx/>
              <a:buNone/>
            </a:pPr>
            <a:endParaRPr lang="en-US" sz="2400" dirty="0">
              <a:latin typeface="Georgia" pitchFamily="18" charset="0"/>
            </a:endParaRPr>
          </a:p>
          <a:p>
            <a:pPr marL="0">
              <a:spcBef>
                <a:spcPct val="0"/>
              </a:spcBef>
              <a:buFontTx/>
              <a:buNone/>
            </a:pPr>
            <a:r>
              <a:rPr lang="en-US" sz="2400" b="1" dirty="0">
                <a:latin typeface="Georgia" pitchFamily="18" charset="0"/>
              </a:rPr>
              <a:t>A doubling of rice yields:</a:t>
            </a:r>
          </a:p>
          <a:p>
            <a:pPr marL="0">
              <a:spcBef>
                <a:spcPct val="0"/>
              </a:spcBef>
              <a:buFontTx/>
              <a:buChar char="-"/>
            </a:pPr>
            <a:r>
              <a:rPr lang="en-US" sz="2400" dirty="0">
                <a:latin typeface="Georgia" pitchFamily="18" charset="0"/>
              </a:rPr>
              <a:t>reduces the share of food insecure </a:t>
            </a:r>
          </a:p>
          <a:p>
            <a:pPr marL="0">
              <a:spcBef>
                <a:spcPct val="0"/>
              </a:spcBef>
              <a:buFontTx/>
              <a:buNone/>
            </a:pPr>
            <a:r>
              <a:rPr lang="en-US" sz="2400" dirty="0">
                <a:latin typeface="Georgia" pitchFamily="18" charset="0"/>
              </a:rPr>
              <a:t>     households by 38%</a:t>
            </a:r>
          </a:p>
          <a:p>
            <a:pPr marL="0">
              <a:spcBef>
                <a:spcPct val="0"/>
              </a:spcBef>
              <a:buFontTx/>
              <a:buChar char="-"/>
            </a:pPr>
            <a:r>
              <a:rPr lang="en-US" sz="2400" dirty="0">
                <a:latin typeface="Georgia" pitchFamily="18" charset="0"/>
              </a:rPr>
              <a:t>shortens the average hungry period </a:t>
            </a:r>
          </a:p>
          <a:p>
            <a:pPr marL="0">
              <a:spcBef>
                <a:spcPct val="0"/>
              </a:spcBef>
              <a:buFontTx/>
              <a:buNone/>
            </a:pPr>
            <a:r>
              <a:rPr lang="en-US" sz="2400" dirty="0">
                <a:latin typeface="Georgia" pitchFamily="18" charset="0"/>
              </a:rPr>
              <a:t>     by 1.7 months (1/3)</a:t>
            </a:r>
          </a:p>
          <a:p>
            <a:pPr marL="0">
              <a:spcBef>
                <a:spcPct val="0"/>
              </a:spcBef>
              <a:buFontTx/>
              <a:buChar char="-"/>
            </a:pPr>
            <a:r>
              <a:rPr lang="en-US" sz="2400" dirty="0">
                <a:latin typeface="Georgia" pitchFamily="18" charset="0"/>
              </a:rPr>
              <a:t>increases real unskilled wages in </a:t>
            </a:r>
          </a:p>
          <a:p>
            <a:pPr marL="0">
              <a:spcBef>
                <a:spcPct val="0"/>
              </a:spcBef>
              <a:buFontTx/>
              <a:buNone/>
            </a:pPr>
            <a:r>
              <a:rPr lang="en-US" sz="2400" dirty="0">
                <a:latin typeface="Georgia" pitchFamily="18" charset="0"/>
              </a:rPr>
              <a:t>     lean season by 89 % (due to both </a:t>
            </a:r>
          </a:p>
          <a:p>
            <a:pPr marL="0">
              <a:spcBef>
                <a:spcPct val="0"/>
              </a:spcBef>
              <a:buFontTx/>
              <a:buNone/>
            </a:pPr>
            <a:r>
              <a:rPr lang="en-US" sz="2400" dirty="0">
                <a:latin typeface="Georgia" pitchFamily="18" charset="0"/>
              </a:rPr>
              <a:t>     price and labor demand effects)</a:t>
            </a:r>
          </a:p>
          <a:p>
            <a:pPr marL="0">
              <a:spcBef>
                <a:spcPct val="0"/>
              </a:spcBef>
              <a:buFontTx/>
              <a:buChar char="-"/>
            </a:pPr>
            <a:r>
              <a:rPr lang="en-US" sz="2400" dirty="0">
                <a:latin typeface="Georgia" pitchFamily="18" charset="0"/>
              </a:rPr>
              <a:t>All the poor benefit: unskilled </a:t>
            </a:r>
          </a:p>
          <a:p>
            <a:pPr marL="0">
              <a:spcBef>
                <a:spcPct val="0"/>
              </a:spcBef>
              <a:buFontTx/>
              <a:buNone/>
            </a:pPr>
            <a:r>
              <a:rPr lang="en-US" sz="2400" dirty="0">
                <a:latin typeface="Georgia" pitchFamily="18" charset="0"/>
              </a:rPr>
              <a:t>    workers, consumers, and net seller producers </a:t>
            </a:r>
          </a:p>
          <a:p>
            <a:pPr marL="0">
              <a:spcBef>
                <a:spcPct val="0"/>
              </a:spcBef>
              <a:buFontTx/>
              <a:buNone/>
            </a:pPr>
            <a:r>
              <a:rPr lang="en-US" sz="2400" dirty="0">
                <a:latin typeface="Georgia" pitchFamily="18" charset="0"/>
              </a:rPr>
              <a:t>    … the poorest gain most.</a:t>
            </a:r>
          </a:p>
          <a:p>
            <a:pPr marL="0">
              <a:spcBef>
                <a:spcPct val="0"/>
              </a:spcBef>
              <a:buFontTx/>
              <a:buNone/>
            </a:pPr>
            <a:endParaRPr lang="en-US" sz="2400" dirty="0">
              <a:latin typeface="Georgia" pitchFamily="18" charset="0"/>
            </a:endParaRPr>
          </a:p>
          <a:p>
            <a:pPr marL="0">
              <a:spcBef>
                <a:spcPct val="0"/>
              </a:spcBef>
              <a:buFontTx/>
              <a:buNone/>
            </a:pPr>
            <a:r>
              <a:rPr lang="en-US" sz="1800" dirty="0">
                <a:latin typeface="Georgia" pitchFamily="18" charset="0"/>
              </a:rPr>
              <a:t>(Source: Minten and Barrett, </a:t>
            </a:r>
            <a:r>
              <a:rPr lang="en-US" sz="1800" i="1" dirty="0">
                <a:latin typeface="Georgia" pitchFamily="18" charset="0"/>
              </a:rPr>
              <a:t>World Development</a:t>
            </a:r>
            <a:r>
              <a:rPr lang="en-US" sz="1800" dirty="0">
                <a:latin typeface="Georgia" pitchFamily="18" charset="0"/>
              </a:rPr>
              <a:t>, 2008).</a:t>
            </a:r>
          </a:p>
        </p:txBody>
      </p:sp>
      <p:sp>
        <p:nvSpPr>
          <p:cNvPr id="2" name="Title 1">
            <a:extLst>
              <a:ext uri="{FF2B5EF4-FFF2-40B4-BE49-F238E27FC236}">
                <a16:creationId xmlns:a16="http://schemas.microsoft.com/office/drawing/2014/main" id="{0F644F38-24D2-4E92-ABA6-7533020DA67F}"/>
              </a:ext>
            </a:extLst>
          </p:cNvPr>
          <p:cNvSpPr txBox="1">
            <a:spLocks/>
          </p:cNvSpPr>
          <p:nvPr/>
        </p:nvSpPr>
        <p:spPr>
          <a:xfrm>
            <a:off x="4876800" y="0"/>
            <a:ext cx="4267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Who </a:t>
            </a:r>
            <a:r>
              <a:rPr lang="en-US" sz="3000" b="1" dirty="0">
                <a:solidFill>
                  <a:schemeClr val="bg1"/>
                </a:solidFill>
                <a:latin typeface="Georgia" pitchFamily="18" charset="0"/>
                <a:ea typeface="+mj-ea"/>
                <a:cs typeface="+mj-cs"/>
              </a:rPr>
              <a:t>gai</a:t>
            </a: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ns and why?</a:t>
            </a:r>
          </a:p>
        </p:txBody>
      </p:sp>
    </p:spTree>
    <p:extLst>
      <p:ext uri="{BB962C8B-B14F-4D97-AF65-F5344CB8AC3E}">
        <p14:creationId xmlns:p14="http://schemas.microsoft.com/office/powerpoint/2010/main" val="12068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6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0">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6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60">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460">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30" name="TextBox 3"/>
          <p:cNvSpPr txBox="1">
            <a:spLocks noChangeArrowheads="1"/>
          </p:cNvSpPr>
          <p:nvPr/>
        </p:nvSpPr>
        <p:spPr bwMode="auto">
          <a:xfrm>
            <a:off x="190500" y="1014591"/>
            <a:ext cx="8763000" cy="892552"/>
          </a:xfrm>
          <a:prstGeom prst="rect">
            <a:avLst/>
          </a:prstGeom>
          <a:noFill/>
          <a:ln w="9525">
            <a:noFill/>
            <a:miter lim="800000"/>
            <a:headEnd/>
            <a:tailEnd/>
          </a:ln>
        </p:spPr>
        <p:txBody>
          <a:bodyPr wrap="square">
            <a:spAutoFit/>
          </a:bodyPr>
          <a:lstStyle/>
          <a:p>
            <a:r>
              <a:rPr lang="en-US" sz="2800" b="1" u="sng" dirty="0">
                <a:latin typeface="Georgia" pitchFamily="18" charset="0"/>
              </a:rPr>
              <a:t>“Technology treadmill” and gains from change</a:t>
            </a:r>
          </a:p>
          <a:p>
            <a:r>
              <a:rPr lang="en-US" sz="2400" b="1" dirty="0">
                <a:latin typeface="Georgia" pitchFamily="18" charset="0"/>
              </a:rPr>
              <a:t>Some key policy implications</a:t>
            </a:r>
          </a:p>
        </p:txBody>
      </p:sp>
      <p:sp>
        <p:nvSpPr>
          <p:cNvPr id="4" name="TextBox 3"/>
          <p:cNvSpPr txBox="1"/>
          <p:nvPr/>
        </p:nvSpPr>
        <p:spPr>
          <a:xfrm>
            <a:off x="227286" y="1980119"/>
            <a:ext cx="8953500" cy="4893647"/>
          </a:xfrm>
          <a:prstGeom prst="rect">
            <a:avLst/>
          </a:prstGeom>
          <a:noFill/>
        </p:spPr>
        <p:txBody>
          <a:bodyPr wrap="square" rtlCol="0">
            <a:spAutoFit/>
          </a:bodyPr>
          <a:lstStyle/>
          <a:p>
            <a:r>
              <a:rPr lang="en-US" sz="2400" b="1" u="sng" dirty="0">
                <a:latin typeface="Georgia" pitchFamily="18" charset="0"/>
              </a:rPr>
              <a:t>Extension </a:t>
            </a:r>
          </a:p>
          <a:p>
            <a:r>
              <a:rPr lang="en-US" sz="2400" dirty="0">
                <a:latin typeface="Georgia" pitchFamily="18" charset="0"/>
              </a:rPr>
              <a:t>Essential to complement discovery and diffuse innovations faster and more equitably.</a:t>
            </a:r>
          </a:p>
          <a:p>
            <a:endParaRPr lang="en-US" sz="2400" b="1" u="sng" dirty="0">
              <a:latin typeface="Georgia" pitchFamily="18" charset="0"/>
            </a:endParaRPr>
          </a:p>
          <a:p>
            <a:r>
              <a:rPr lang="en-US" sz="2400" b="1" u="sng" dirty="0">
                <a:latin typeface="Georgia" pitchFamily="18" charset="0"/>
              </a:rPr>
              <a:t>Intellectual Property</a:t>
            </a:r>
          </a:p>
          <a:p>
            <a:r>
              <a:rPr lang="en-US" sz="2400" dirty="0">
                <a:latin typeface="Georgia" pitchFamily="18" charset="0"/>
              </a:rPr>
              <a:t>What differences emerge from open source/public licensing vs. private IP?</a:t>
            </a:r>
          </a:p>
          <a:p>
            <a:endParaRPr lang="en-US" sz="2400" dirty="0">
              <a:latin typeface="Georgia" pitchFamily="18" charset="0"/>
            </a:endParaRPr>
          </a:p>
          <a:p>
            <a:r>
              <a:rPr lang="en-US" sz="2400" dirty="0">
                <a:latin typeface="Georgia" pitchFamily="18" charset="0"/>
              </a:rPr>
              <a:t>How does the income/wealth of target consumers influence induced innovation?</a:t>
            </a:r>
          </a:p>
          <a:p>
            <a:endParaRPr lang="en-US" sz="2400" b="1" u="sng" dirty="0">
              <a:latin typeface="Georgia" pitchFamily="18" charset="0"/>
            </a:endParaRPr>
          </a:p>
          <a:p>
            <a:r>
              <a:rPr lang="en-US" sz="2400" b="1" u="sng" dirty="0">
                <a:latin typeface="Georgia" pitchFamily="18" charset="0"/>
              </a:rPr>
              <a:t>Financing</a:t>
            </a:r>
          </a:p>
          <a:p>
            <a:r>
              <a:rPr lang="en-US" sz="2400" dirty="0">
                <a:latin typeface="Georgia" pitchFamily="18" charset="0"/>
              </a:rPr>
              <a:t>Who should pay for R&amp;D? How does it depend on IP?</a:t>
            </a:r>
            <a:endParaRPr lang="en-US" sz="2400" b="1" u="sng" dirty="0">
              <a:latin typeface="Georgia" pitchFamily="18" charset="0"/>
            </a:endParaRPr>
          </a:p>
        </p:txBody>
      </p:sp>
      <p:sp>
        <p:nvSpPr>
          <p:cNvPr id="50" name="Title 1"/>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3000" b="1" dirty="0">
                <a:solidFill>
                  <a:schemeClr val="bg1"/>
                </a:solidFill>
                <a:latin typeface="Georgia" pitchFamily="18" charset="0"/>
                <a:ea typeface="+mj-ea"/>
                <a:cs typeface="+mj-cs"/>
              </a:rPr>
              <a:t>Implications</a:t>
            </a:r>
            <a:endPar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endParaRPr>
          </a:p>
        </p:txBody>
      </p:sp>
    </p:spTree>
    <p:extLst>
      <p:ext uri="{BB962C8B-B14F-4D97-AF65-F5344CB8AC3E}">
        <p14:creationId xmlns:p14="http://schemas.microsoft.com/office/powerpoint/2010/main" val="350821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638800" y="0"/>
            <a:ext cx="4724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Questions?</a:t>
            </a:r>
          </a:p>
        </p:txBody>
      </p:sp>
      <p:pic>
        <p:nvPicPr>
          <p:cNvPr id="7" name="Picture 6">
            <a:extLst>
              <a:ext uri="{FF2B5EF4-FFF2-40B4-BE49-F238E27FC236}">
                <a16:creationId xmlns:a16="http://schemas.microsoft.com/office/drawing/2014/main" id="{3B0E3E5C-3F12-4F42-8EE1-B874980D0D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635" t="19851" r="47346" b="38252"/>
          <a:stretch/>
        </p:blipFill>
        <p:spPr>
          <a:xfrm>
            <a:off x="27753" y="981075"/>
            <a:ext cx="3858447" cy="5768319"/>
          </a:xfrm>
          <a:prstGeom prst="rect">
            <a:avLst/>
          </a:prstGeom>
        </p:spPr>
      </p:pic>
      <p:pic>
        <p:nvPicPr>
          <p:cNvPr id="8" name="Picture 7" descr="dairycoopinManandona">
            <a:extLst>
              <a:ext uri="{FF2B5EF4-FFF2-40B4-BE49-F238E27FC236}">
                <a16:creationId xmlns:a16="http://schemas.microsoft.com/office/drawing/2014/main" id="{4A1A6671-A033-4222-8D58-FAC47AB305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648200" y="981075"/>
            <a:ext cx="4326240" cy="57683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570890" y="1192797"/>
            <a:ext cx="5334000" cy="5262979"/>
          </a:xfrm>
          <a:prstGeom prst="rect">
            <a:avLst/>
          </a:prstGeom>
          <a:noFill/>
          <a:ln w="9525">
            <a:noFill/>
            <a:miter lim="800000"/>
            <a:headEnd/>
            <a:tailEnd/>
          </a:ln>
        </p:spPr>
        <p:txBody>
          <a:bodyPr wrap="square">
            <a:spAutoFit/>
          </a:bodyPr>
          <a:lstStyle/>
          <a:p>
            <a:r>
              <a:rPr lang="en-US" sz="2800" b="0" i="0" dirty="0">
                <a:solidFill>
                  <a:srgbClr val="1A1A1A"/>
                </a:solidFill>
                <a:effectLst/>
                <a:latin typeface="Times New Roman" panose="02020603050405020304" pitchFamily="18" charset="0"/>
              </a:rPr>
              <a:t>Development = freedom to achieve well-being.</a:t>
            </a:r>
          </a:p>
          <a:p>
            <a:endParaRPr lang="en-US" sz="2800" dirty="0">
              <a:solidFill>
                <a:srgbClr val="1A1A1A"/>
              </a:solidFill>
              <a:latin typeface="Times New Roman" panose="02020603050405020304" pitchFamily="18" charset="0"/>
            </a:endParaRPr>
          </a:p>
          <a:p>
            <a:r>
              <a:rPr lang="en-US" sz="2800" dirty="0">
                <a:solidFill>
                  <a:srgbClr val="1A1A1A"/>
                </a:solidFill>
                <a:latin typeface="Times New Roman" panose="02020603050405020304" pitchFamily="18" charset="0"/>
              </a:rPr>
              <a:t>W</a:t>
            </a:r>
            <a:r>
              <a:rPr lang="en-US" sz="2800" b="0" i="0" dirty="0">
                <a:solidFill>
                  <a:srgbClr val="1A1A1A"/>
                </a:solidFill>
                <a:effectLst/>
                <a:latin typeface="Times New Roman" panose="02020603050405020304" pitchFamily="18" charset="0"/>
              </a:rPr>
              <a:t>ell-being reflects individuals’ ‘capabilities’ and ‘</a:t>
            </a:r>
            <a:r>
              <a:rPr lang="en-US" sz="2800" b="0" i="0" dirty="0" err="1">
                <a:solidFill>
                  <a:srgbClr val="1A1A1A"/>
                </a:solidFill>
                <a:effectLst/>
                <a:latin typeface="Times New Roman" panose="02020603050405020304" pitchFamily="18" charset="0"/>
              </a:rPr>
              <a:t>functionings</a:t>
            </a:r>
            <a:r>
              <a:rPr lang="en-US" sz="2800" b="0" i="0" dirty="0">
                <a:solidFill>
                  <a:srgbClr val="1A1A1A"/>
                </a:solidFill>
                <a:effectLst/>
                <a:latin typeface="Times New Roman" panose="02020603050405020304" pitchFamily="18" charset="0"/>
              </a:rPr>
              <a:t>’. </a:t>
            </a:r>
          </a:p>
          <a:p>
            <a:endParaRPr lang="en-US" sz="2800" b="0" i="0" dirty="0">
              <a:solidFill>
                <a:srgbClr val="1A1A1A"/>
              </a:solidFill>
              <a:effectLst/>
              <a:latin typeface="Times New Roman" panose="02020603050405020304" pitchFamily="18" charset="0"/>
            </a:endParaRPr>
          </a:p>
          <a:p>
            <a:r>
              <a:rPr lang="en-US" sz="2800" b="0" i="0" dirty="0">
                <a:solidFill>
                  <a:srgbClr val="1A1A1A"/>
                </a:solidFill>
                <a:effectLst/>
                <a:latin typeface="Times New Roman" panose="02020603050405020304" pitchFamily="18" charset="0"/>
              </a:rPr>
              <a:t>Capabilities = the doings and beings (e.g., well-nourished, educated, married, travel) people can achieve </a:t>
            </a:r>
            <a:r>
              <a:rPr lang="en-US" sz="2800" b="0" i="1" u="sng" dirty="0">
                <a:solidFill>
                  <a:srgbClr val="1A1A1A"/>
                </a:solidFill>
                <a:effectLst/>
                <a:latin typeface="Times New Roman" panose="02020603050405020304" pitchFamily="18" charset="0"/>
              </a:rPr>
              <a:t>if they so choose</a:t>
            </a:r>
            <a:r>
              <a:rPr lang="en-US" sz="2800" b="0" i="0" dirty="0">
                <a:solidFill>
                  <a:srgbClr val="1A1A1A"/>
                </a:solidFill>
                <a:effectLst/>
                <a:latin typeface="Times New Roman" panose="02020603050405020304" pitchFamily="18" charset="0"/>
              </a:rPr>
              <a:t>. </a:t>
            </a:r>
          </a:p>
          <a:p>
            <a:endParaRPr lang="en-US" sz="2800" dirty="0">
              <a:solidFill>
                <a:srgbClr val="1A1A1A"/>
              </a:solidFill>
              <a:latin typeface="Times New Roman" panose="02020603050405020304" pitchFamily="18" charset="0"/>
            </a:endParaRPr>
          </a:p>
          <a:p>
            <a:r>
              <a:rPr lang="en-US" sz="2800" b="0" i="0" dirty="0" err="1">
                <a:solidFill>
                  <a:srgbClr val="1A1A1A"/>
                </a:solidFill>
                <a:effectLst/>
                <a:latin typeface="Times New Roman" panose="02020603050405020304" pitchFamily="18" charset="0"/>
              </a:rPr>
              <a:t>Functionings</a:t>
            </a:r>
            <a:r>
              <a:rPr lang="en-US" sz="2800" b="0" i="0" dirty="0">
                <a:solidFill>
                  <a:srgbClr val="1A1A1A"/>
                </a:solidFill>
                <a:effectLst/>
                <a:latin typeface="Times New Roman" panose="02020603050405020304" pitchFamily="18" charset="0"/>
              </a:rPr>
              <a:t> = realized capabilities.</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extBox 5">
            <a:extLst>
              <a:ext uri="{FF2B5EF4-FFF2-40B4-BE49-F238E27FC236}">
                <a16:creationId xmlns:a16="http://schemas.microsoft.com/office/drawing/2014/main" id="{88E7E76C-0600-C964-A7D4-3C0BFD084217}"/>
              </a:ext>
            </a:extLst>
          </p:cNvPr>
          <p:cNvSpPr txBox="1"/>
          <p:nvPr/>
        </p:nvSpPr>
        <p:spPr>
          <a:xfrm>
            <a:off x="5257800" y="0"/>
            <a:ext cx="3886200" cy="553998"/>
          </a:xfrm>
          <a:prstGeom prst="rect">
            <a:avLst/>
          </a:prstGeom>
          <a:noFill/>
        </p:spPr>
        <p:txBody>
          <a:bodyPr wrap="square" rtlCol="0">
            <a:spAutoFit/>
          </a:bodyPr>
          <a:lstStyle/>
          <a:p>
            <a:r>
              <a:rPr lang="en-US" sz="3000" b="1" dirty="0">
                <a:solidFill>
                  <a:schemeClr val="bg1"/>
                </a:solidFill>
                <a:latin typeface="Georgia" pitchFamily="18" charset="0"/>
              </a:rPr>
              <a:t>What is </a:t>
            </a:r>
            <a:r>
              <a:rPr lang="en-US" sz="3000" b="1" dirty="0" err="1">
                <a:solidFill>
                  <a:schemeClr val="bg1"/>
                </a:solidFill>
                <a:latin typeface="Georgia" pitchFamily="18" charset="0"/>
              </a:rPr>
              <a:t>dev’t</a:t>
            </a:r>
            <a:r>
              <a:rPr lang="en-US" sz="3000" b="1" dirty="0">
                <a:solidFill>
                  <a:schemeClr val="bg1"/>
                </a:solidFill>
                <a:latin typeface="Georgia" pitchFamily="18" charset="0"/>
              </a:rPr>
              <a:t>? Sen</a:t>
            </a:r>
          </a:p>
        </p:txBody>
      </p:sp>
      <p:pic>
        <p:nvPicPr>
          <p:cNvPr id="9" name="Picture 8" descr="A book cover with a blue planet&#10;&#10;Description automatically generated">
            <a:extLst>
              <a:ext uri="{FF2B5EF4-FFF2-40B4-BE49-F238E27FC236}">
                <a16:creationId xmlns:a16="http://schemas.microsoft.com/office/drawing/2014/main" id="{9F7D78E4-D959-9B26-098D-6AD759DD1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447800"/>
            <a:ext cx="3076575" cy="4752975"/>
          </a:xfrm>
          <a:prstGeom prst="rect">
            <a:avLst/>
          </a:prstGeom>
        </p:spPr>
      </p:pic>
    </p:spTree>
    <p:extLst>
      <p:ext uri="{BB962C8B-B14F-4D97-AF65-F5344CB8AC3E}">
        <p14:creationId xmlns:p14="http://schemas.microsoft.com/office/powerpoint/2010/main" val="601854204"/>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381000" y="1143000"/>
            <a:ext cx="8458200" cy="5570756"/>
          </a:xfrm>
          <a:prstGeom prst="rect">
            <a:avLst/>
          </a:prstGeom>
          <a:noFill/>
          <a:ln w="9525">
            <a:noFill/>
            <a:miter lim="800000"/>
            <a:headEnd/>
            <a:tailEnd/>
          </a:ln>
        </p:spPr>
        <p:txBody>
          <a:bodyPr wrap="square">
            <a:spAutoFit/>
          </a:bodyPr>
          <a:lstStyle/>
          <a:p>
            <a:r>
              <a:rPr lang="en-US" sz="2800" dirty="0">
                <a:latin typeface="Georgia" pitchFamily="18" charset="0"/>
              </a:rPr>
              <a:t>Capabilities/options are hard to measure. </a:t>
            </a:r>
          </a:p>
          <a:p>
            <a:r>
              <a:rPr lang="en-US" sz="2800" dirty="0">
                <a:latin typeface="Georgia" pitchFamily="18" charset="0"/>
              </a:rPr>
              <a:t>So rely on </a:t>
            </a:r>
            <a:r>
              <a:rPr lang="en-US" sz="2800" dirty="0" err="1">
                <a:latin typeface="Georgia" pitchFamily="18" charset="0"/>
              </a:rPr>
              <a:t>functionings</a:t>
            </a:r>
            <a:r>
              <a:rPr lang="en-US" sz="2800" dirty="0">
                <a:latin typeface="Georgia" pitchFamily="18" charset="0"/>
              </a:rPr>
              <a:t> by appeal to ‘revealed preference’. How can/do we measure ‘</a:t>
            </a:r>
            <a:r>
              <a:rPr lang="en-US" sz="2800" dirty="0" err="1">
                <a:latin typeface="Georgia" pitchFamily="18" charset="0"/>
              </a:rPr>
              <a:t>functionings</a:t>
            </a:r>
            <a:r>
              <a:rPr lang="en-US" sz="2800" dirty="0">
                <a:latin typeface="Georgia" pitchFamily="18" charset="0"/>
              </a:rPr>
              <a:t>’?</a:t>
            </a:r>
          </a:p>
          <a:p>
            <a:endParaRPr lang="en-US" sz="2800" dirty="0">
              <a:latin typeface="Georgia" pitchFamily="18" charset="0"/>
            </a:endParaRPr>
          </a:p>
          <a:p>
            <a:r>
              <a:rPr lang="en-US" sz="2800" dirty="0">
                <a:latin typeface="Georgia" pitchFamily="18" charset="0"/>
              </a:rPr>
              <a:t>Many unidimensional measures exist: food security, income, educational attainment, life expectancy. </a:t>
            </a:r>
          </a:p>
          <a:p>
            <a:r>
              <a:rPr lang="en-US" sz="2800" dirty="0">
                <a:latin typeface="Georgia" pitchFamily="18" charset="0"/>
              </a:rPr>
              <a:t>Curse of dimensionality! </a:t>
            </a:r>
          </a:p>
          <a:p>
            <a:endParaRPr lang="en-US" sz="2800" dirty="0">
              <a:latin typeface="Georgia" pitchFamily="18" charset="0"/>
            </a:endParaRPr>
          </a:p>
          <a:p>
            <a:r>
              <a:rPr lang="en-US" sz="2800" dirty="0">
                <a:latin typeface="Georgia" pitchFamily="18" charset="0"/>
              </a:rPr>
              <a:t>Some multidimensional approaches exist. They’re complicated and require arbitrary index measures.</a:t>
            </a:r>
          </a:p>
          <a:p>
            <a:endParaRPr lang="en-US" sz="2800" dirty="0">
              <a:latin typeface="Georgia" pitchFamily="18" charset="0"/>
            </a:endParaRPr>
          </a:p>
          <a:p>
            <a:r>
              <a:rPr lang="en-US" sz="2800" dirty="0">
                <a:latin typeface="Georgia" pitchFamily="18" charset="0"/>
              </a:rPr>
              <a:t>So we use best proxy measure: income/expenditures</a:t>
            </a:r>
          </a:p>
          <a:p>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6" name="TextBox 5">
            <a:extLst>
              <a:ext uri="{FF2B5EF4-FFF2-40B4-BE49-F238E27FC236}">
                <a16:creationId xmlns:a16="http://schemas.microsoft.com/office/drawing/2014/main" id="{88E7E76C-0600-C964-A7D4-3C0BFD084217}"/>
              </a:ext>
            </a:extLst>
          </p:cNvPr>
          <p:cNvSpPr txBox="1"/>
          <p:nvPr/>
        </p:nvSpPr>
        <p:spPr>
          <a:xfrm>
            <a:off x="5257800" y="0"/>
            <a:ext cx="3886200" cy="553998"/>
          </a:xfrm>
          <a:prstGeom prst="rect">
            <a:avLst/>
          </a:prstGeom>
          <a:noFill/>
        </p:spPr>
        <p:txBody>
          <a:bodyPr wrap="square" rtlCol="0">
            <a:spAutoFit/>
          </a:bodyPr>
          <a:lstStyle/>
          <a:p>
            <a:r>
              <a:rPr lang="en-US" sz="3000" b="1" dirty="0">
                <a:solidFill>
                  <a:schemeClr val="bg1"/>
                </a:solidFill>
                <a:latin typeface="Georgia" pitchFamily="18" charset="0"/>
              </a:rPr>
              <a:t>What is </a:t>
            </a:r>
            <a:r>
              <a:rPr lang="en-US" sz="3000" b="1" dirty="0" err="1">
                <a:solidFill>
                  <a:schemeClr val="bg1"/>
                </a:solidFill>
                <a:latin typeface="Georgia" pitchFamily="18" charset="0"/>
              </a:rPr>
              <a:t>dev’t</a:t>
            </a:r>
            <a:r>
              <a:rPr lang="en-US" sz="3000" b="1" dirty="0">
                <a:solidFill>
                  <a:schemeClr val="bg1"/>
                </a:solidFill>
                <a:latin typeface="Georgia" pitchFamily="18" charset="0"/>
              </a:rPr>
              <a:t>?</a:t>
            </a:r>
          </a:p>
        </p:txBody>
      </p:sp>
    </p:spTree>
    <p:extLst>
      <p:ext uri="{BB962C8B-B14F-4D97-AF65-F5344CB8AC3E}">
        <p14:creationId xmlns:p14="http://schemas.microsoft.com/office/powerpoint/2010/main" val="408040990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143000"/>
            <a:ext cx="8305800" cy="2554545"/>
          </a:xfrm>
          <a:prstGeom prst="rect">
            <a:avLst/>
          </a:prstGeom>
          <a:noFill/>
          <a:ln w="9525">
            <a:noFill/>
            <a:miter lim="800000"/>
            <a:headEnd/>
            <a:tailEnd/>
          </a:ln>
        </p:spPr>
        <p:txBody>
          <a:bodyPr wrap="square">
            <a:spAutoFit/>
          </a:bodyPr>
          <a:lstStyle/>
          <a:p>
            <a:r>
              <a:rPr lang="en-US" sz="2800" dirty="0">
                <a:latin typeface="Georgia" pitchFamily="18" charset="0"/>
              </a:rPr>
              <a:t>By that measure, the world has done really well over my life time! </a:t>
            </a:r>
            <a:r>
              <a:rPr lang="en-US" sz="2800" dirty="0">
                <a:latin typeface="Georgia" pitchFamily="18" charset="0"/>
                <a:sym typeface="Wingdings" panose="05000000000000000000" pitchFamily="2" charset="2"/>
              </a:rPr>
              <a:t></a:t>
            </a:r>
          </a:p>
          <a:p>
            <a:endParaRPr lang="en-US" sz="2800" dirty="0">
              <a:latin typeface="Georgia" pitchFamily="18" charset="0"/>
              <a:sym typeface="Wingdings" panose="05000000000000000000" pitchFamily="2" charset="2"/>
            </a:endParaRPr>
          </a:p>
          <a:p>
            <a:r>
              <a:rPr lang="en-US" sz="2800" dirty="0">
                <a:latin typeface="Georgia" pitchFamily="18" charset="0"/>
              </a:rPr>
              <a:t>Evolution of global (income/expenditure-based) poverty over time</a:t>
            </a:r>
          </a:p>
          <a:p>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4" name="Picture 3" descr="A screenshot of a graph&#10;&#10;Description automatically generated">
            <a:extLst>
              <a:ext uri="{FF2B5EF4-FFF2-40B4-BE49-F238E27FC236}">
                <a16:creationId xmlns:a16="http://schemas.microsoft.com/office/drawing/2014/main" id="{BB623036-2BF7-0C6E-24C7-DB2AFA796A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78" t="16302" r="5423" b="15065"/>
          <a:stretch/>
        </p:blipFill>
        <p:spPr>
          <a:xfrm>
            <a:off x="1371600" y="3352800"/>
            <a:ext cx="5741624" cy="3398104"/>
          </a:xfrm>
          <a:prstGeom prst="rect">
            <a:avLst/>
          </a:prstGeom>
        </p:spPr>
      </p:pic>
      <p:sp>
        <p:nvSpPr>
          <p:cNvPr id="6" name="TextBox 5">
            <a:extLst>
              <a:ext uri="{FF2B5EF4-FFF2-40B4-BE49-F238E27FC236}">
                <a16:creationId xmlns:a16="http://schemas.microsoft.com/office/drawing/2014/main" id="{88E7E76C-0600-C964-A7D4-3C0BFD084217}"/>
              </a:ext>
            </a:extLst>
          </p:cNvPr>
          <p:cNvSpPr txBox="1"/>
          <p:nvPr/>
        </p:nvSpPr>
        <p:spPr>
          <a:xfrm>
            <a:off x="5257800" y="0"/>
            <a:ext cx="3886200" cy="553998"/>
          </a:xfrm>
          <a:prstGeom prst="rect">
            <a:avLst/>
          </a:prstGeom>
          <a:noFill/>
        </p:spPr>
        <p:txBody>
          <a:bodyPr wrap="square" rtlCol="0">
            <a:spAutoFit/>
          </a:bodyPr>
          <a:lstStyle/>
          <a:p>
            <a:r>
              <a:rPr lang="en-US" sz="3000" b="1" dirty="0">
                <a:solidFill>
                  <a:schemeClr val="bg1"/>
                </a:solidFill>
                <a:latin typeface="Georgia" pitchFamily="18" charset="0"/>
              </a:rPr>
              <a:t>What is </a:t>
            </a:r>
            <a:r>
              <a:rPr lang="en-US" sz="3000" b="1" dirty="0" err="1">
                <a:solidFill>
                  <a:schemeClr val="bg1"/>
                </a:solidFill>
                <a:latin typeface="Georgia" pitchFamily="18" charset="0"/>
              </a:rPr>
              <a:t>dev’t</a:t>
            </a:r>
            <a:r>
              <a:rPr lang="en-US" sz="3000" b="1" dirty="0">
                <a:solidFill>
                  <a:schemeClr val="bg1"/>
                </a:solidFill>
                <a:latin typeface="Georgia" pitchFamily="18" charset="0"/>
              </a:rPr>
              <a:t>?</a:t>
            </a:r>
          </a:p>
        </p:txBody>
      </p:sp>
    </p:spTree>
    <p:extLst>
      <p:ext uri="{BB962C8B-B14F-4D97-AF65-F5344CB8AC3E}">
        <p14:creationId xmlns:p14="http://schemas.microsoft.com/office/powerpoint/2010/main" val="322436867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6"/>
          <p:cNvSpPr>
            <a:spLocks noChangeArrowheads="1"/>
          </p:cNvSpPr>
          <p:nvPr/>
        </p:nvSpPr>
        <p:spPr bwMode="auto">
          <a:xfrm>
            <a:off x="533400" y="1752600"/>
            <a:ext cx="8077200" cy="4154984"/>
          </a:xfrm>
          <a:prstGeom prst="rect">
            <a:avLst/>
          </a:prstGeom>
          <a:noFill/>
          <a:ln w="9525">
            <a:noFill/>
            <a:miter lim="800000"/>
            <a:headEnd/>
            <a:tailEnd/>
          </a:ln>
        </p:spPr>
        <p:txBody>
          <a:bodyPr wrap="square">
            <a:spAutoFit/>
          </a:bodyPr>
          <a:lstStyle/>
          <a:p>
            <a:r>
              <a:rPr lang="en-US" sz="2800" dirty="0">
                <a:latin typeface="Georgia" pitchFamily="18" charset="0"/>
              </a:rPr>
              <a:t>“Most of the people in the world are poor, so if we knew the economics of being poor we would know much of the economics that really matters.  Most of the world’s poor people earn their living from agriculture, so if we knew the economics of agriculture we would know much of the economics of being poor.”</a:t>
            </a:r>
          </a:p>
          <a:p>
            <a:endParaRPr lang="en-US" sz="2400" dirty="0">
              <a:latin typeface="Georgia" pitchFamily="18" charset="0"/>
            </a:endParaRPr>
          </a:p>
          <a:p>
            <a:r>
              <a:rPr lang="en-US" sz="2400" dirty="0">
                <a:latin typeface="Georgia" pitchFamily="18" charset="0"/>
              </a:rPr>
              <a:t>- Theodore W. Schultz</a:t>
            </a:r>
          </a:p>
          <a:p>
            <a:r>
              <a:rPr lang="en-US" sz="2000" dirty="0">
                <a:latin typeface="Georgia" pitchFamily="18" charset="0"/>
              </a:rPr>
              <a:t>Opening sentences of 1979 Nobel Prize in Economics lecture</a:t>
            </a:r>
            <a:endParaRPr lang="en-US" sz="2000" b="1" dirty="0">
              <a:latin typeface="Georgia" pitchFamily="18" charset="0"/>
              <a:cs typeface="Times New Roman" pitchFamily="18" charset="0"/>
            </a:endParaRPr>
          </a:p>
        </p:txBody>
      </p:sp>
      <p:pic>
        <p:nvPicPr>
          <p:cNvPr id="512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1CC89442-A8E5-44A7-A613-A913F566F56E}"/>
              </a:ext>
            </a:extLst>
          </p:cNvPr>
          <p:cNvSpPr txBox="1">
            <a:spLocks/>
          </p:cNvSpPr>
          <p:nvPr/>
        </p:nvSpPr>
        <p:spPr>
          <a:xfrm>
            <a:off x="319596" y="987733"/>
            <a:ext cx="8458200" cy="9906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Tx/>
              <a:buNone/>
            </a:pPr>
            <a:r>
              <a:rPr lang="en-US" sz="2800" b="1" u="sng" kern="0" dirty="0">
                <a:latin typeface="Georgia" pitchFamily="18" charset="0"/>
              </a:rPr>
              <a:t>Ag technological change especially important</a:t>
            </a:r>
            <a:endParaRPr lang="en-US" sz="2800" kern="0" dirty="0">
              <a:latin typeface="Georgia" pitchFamily="18" charset="0"/>
            </a:endParaRPr>
          </a:p>
          <a:p>
            <a:pPr marL="514350" indent="-514350">
              <a:buFontTx/>
              <a:buAutoNum type="arabicParenR"/>
            </a:pPr>
            <a:endParaRPr lang="en-US" sz="2800" kern="0" dirty="0">
              <a:latin typeface="Georgia" pitchFamily="18" charset="0"/>
            </a:endParaRPr>
          </a:p>
        </p:txBody>
      </p:sp>
      <p:sp>
        <p:nvSpPr>
          <p:cNvPr id="3" name="TextBox 2">
            <a:extLst>
              <a:ext uri="{FF2B5EF4-FFF2-40B4-BE49-F238E27FC236}">
                <a16:creationId xmlns:a16="http://schemas.microsoft.com/office/drawing/2014/main" id="{88F7212F-03EF-E5A2-5F52-2EFE87C6FA5B}"/>
              </a:ext>
            </a:extLst>
          </p:cNvPr>
          <p:cNvSpPr txBox="1"/>
          <p:nvPr/>
        </p:nvSpPr>
        <p:spPr>
          <a:xfrm>
            <a:off x="3886200" y="0"/>
            <a:ext cx="52578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 to development?</a:t>
            </a:r>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98017"/>
            <a:ext cx="8839200" cy="981075"/>
          </a:xfrm>
        </p:spPr>
        <p:txBody>
          <a:bodyPr anchor="t">
            <a:normAutofit fontScale="90000"/>
          </a:bodyPr>
          <a:lstStyle/>
          <a:p>
            <a:pPr algn="l"/>
            <a:r>
              <a:rPr lang="en-US" sz="2700" dirty="0">
                <a:latin typeface="Georgia" panose="02040502050405020303" pitchFamily="18" charset="0"/>
              </a:rPr>
              <a:t>85-90 </a:t>
            </a:r>
            <a:r>
              <a:rPr lang="en-US" sz="2700" dirty="0" err="1">
                <a:latin typeface="Georgia" panose="02040502050405020303" pitchFamily="18" charset="0"/>
              </a:rPr>
              <a:t>yrs</a:t>
            </a:r>
            <a:r>
              <a:rPr lang="en-US" sz="2700" dirty="0">
                <a:latin typeface="Georgia" panose="02040502050405020303" pitchFamily="18" charset="0"/>
              </a:rPr>
              <a:t> ago, we faced Global Depression, Dust Bowl in US.</a:t>
            </a:r>
            <a:br>
              <a:rPr lang="en-US" sz="2700" dirty="0">
                <a:latin typeface="Georgia" panose="02040502050405020303" pitchFamily="18" charset="0"/>
              </a:rPr>
            </a:br>
            <a:r>
              <a:rPr lang="en-US" sz="2700" dirty="0">
                <a:latin typeface="Georgia" panose="02040502050405020303" pitchFamily="18" charset="0"/>
              </a:rPr>
              <a:t>Ag R&amp;E, “New Deal” programs (and WWII) sparked innovation to </a:t>
            </a:r>
            <a:r>
              <a:rPr lang="en-US" sz="2700" b="1" dirty="0">
                <a:latin typeface="Georgia" panose="02040502050405020303" pitchFamily="18" charset="0"/>
              </a:rPr>
              <a:t>boost</a:t>
            </a:r>
            <a:r>
              <a:rPr lang="en-US" sz="2700" dirty="0">
                <a:latin typeface="Georgia" panose="02040502050405020303" pitchFamily="18" charset="0"/>
              </a:rPr>
              <a:t> </a:t>
            </a:r>
            <a:r>
              <a:rPr lang="en-US" sz="2700" b="1" dirty="0">
                <a:latin typeface="Georgia" panose="02040502050405020303" pitchFamily="18" charset="0"/>
              </a:rPr>
              <a:t>crop</a:t>
            </a:r>
            <a:r>
              <a:rPr lang="en-US" sz="2700" dirty="0">
                <a:latin typeface="Georgia" panose="02040502050405020303" pitchFamily="18" charset="0"/>
              </a:rPr>
              <a:t> </a:t>
            </a:r>
            <a:r>
              <a:rPr lang="en-US" sz="2700" b="1" dirty="0">
                <a:latin typeface="Georgia" panose="02040502050405020303" pitchFamily="18" charset="0"/>
              </a:rPr>
              <a:t>yields</a:t>
            </a:r>
            <a:r>
              <a:rPr lang="en-US" sz="2700" dirty="0">
                <a:latin typeface="Georgia" panose="02040502050405020303" pitchFamily="18" charset="0"/>
              </a:rPr>
              <a:t> and </a:t>
            </a:r>
            <a:r>
              <a:rPr lang="en-US" sz="2700" b="1" dirty="0">
                <a:latin typeface="Georgia" panose="02040502050405020303" pitchFamily="18" charset="0"/>
              </a:rPr>
              <a:t>reduce</a:t>
            </a:r>
            <a:r>
              <a:rPr lang="en-US" sz="2700" dirty="0">
                <a:latin typeface="Georgia" panose="02040502050405020303" pitchFamily="18" charset="0"/>
              </a:rPr>
              <a:t> </a:t>
            </a:r>
            <a:r>
              <a:rPr lang="en-US" sz="2700" b="1" dirty="0">
                <a:latin typeface="Georgia" panose="02040502050405020303" pitchFamily="18" charset="0"/>
              </a:rPr>
              <a:t>hunger</a:t>
            </a:r>
            <a:r>
              <a:rPr lang="en-US" sz="2700" dirty="0">
                <a:latin typeface="Georgia" panose="02040502050405020303" pitchFamily="18" charset="0"/>
              </a:rPr>
              <a:t> … and launched a period of unprecedented </a:t>
            </a:r>
            <a:r>
              <a:rPr lang="en-US" sz="2700" dirty="0" err="1">
                <a:latin typeface="Georgia" panose="02040502050405020303" pitchFamily="18" charset="0"/>
              </a:rPr>
              <a:t>agri</a:t>
            </a:r>
            <a:r>
              <a:rPr lang="en-US" sz="2700" dirty="0">
                <a:latin typeface="Georgia" panose="02040502050405020303" pitchFamily="18" charset="0"/>
              </a:rPr>
              <a:t>-prosperity in today’s HICs.</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pic>
        <p:nvPicPr>
          <p:cNvPr id="7" name="Picture 6" descr="A screenshot of a social media post&#10;&#10;Description automatically generated">
            <a:extLst>
              <a:ext uri="{FF2B5EF4-FFF2-40B4-BE49-F238E27FC236}">
                <a16:creationId xmlns:a16="http://schemas.microsoft.com/office/drawing/2014/main" id="{D36E41FB-527F-467D-AB23-5A86D8DD8DB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76400" y="2667000"/>
            <a:ext cx="5534025" cy="3905885"/>
          </a:xfrm>
          <a:prstGeom prst="rect">
            <a:avLst/>
          </a:prstGeom>
        </p:spPr>
      </p:pic>
      <p:sp>
        <p:nvSpPr>
          <p:cNvPr id="3" name="TextBox 2">
            <a:extLst>
              <a:ext uri="{FF2B5EF4-FFF2-40B4-BE49-F238E27FC236}">
                <a16:creationId xmlns:a16="http://schemas.microsoft.com/office/drawing/2014/main" id="{782FC58C-C69D-4A70-A1E3-877E42915743}"/>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42033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839200" cy="981075"/>
          </a:xfrm>
        </p:spPr>
        <p:txBody>
          <a:bodyPr anchor="t">
            <a:normAutofit fontScale="90000"/>
          </a:bodyPr>
          <a:lstStyle/>
          <a:p>
            <a:pPr algn="l"/>
            <a:r>
              <a:rPr lang="en-US" sz="2700" dirty="0">
                <a:latin typeface="Georgia" panose="02040502050405020303" pitchFamily="18" charset="0"/>
              </a:rPr>
              <a:t>50-60 </a:t>
            </a:r>
            <a:r>
              <a:rPr lang="en-US" sz="2700" dirty="0" err="1">
                <a:latin typeface="Georgia" panose="02040502050405020303" pitchFamily="18" charset="0"/>
              </a:rPr>
              <a:t>yrs</a:t>
            </a:r>
            <a:r>
              <a:rPr lang="en-US" sz="2700" dirty="0">
                <a:latin typeface="Georgia" panose="02040502050405020303" pitchFamily="18" charset="0"/>
              </a:rPr>
              <a:t> ago, facing ‘population bomb’ and recurring famines in Asia/Africa, goal was again to reduce hunger/raise yields. </a:t>
            </a:r>
            <a:r>
              <a:rPr lang="en-US" sz="2700" b="1" dirty="0">
                <a:latin typeface="Georgia" panose="02040502050405020303" pitchFamily="18" charset="0"/>
              </a:rPr>
              <a:t>Science-led effort </a:t>
            </a:r>
            <a:r>
              <a:rPr lang="en-US" sz="2700" dirty="0">
                <a:latin typeface="Georgia" panose="02040502050405020303" pitchFamily="18" charset="0"/>
              </a:rPr>
              <a:t>led to Green Revolution (Norman Borlaug 1970 NPP!) … policies/institutions also crucial (e.g., in China)</a:t>
            </a:r>
            <a:br>
              <a:rPr lang="en-US" sz="2700" dirty="0">
                <a:latin typeface="Georgia" panose="02040502050405020303" pitchFamily="18" charset="0"/>
              </a:rPr>
            </a:br>
            <a:endParaRPr lang="en-US" sz="2700" dirty="0">
              <a:highlight>
                <a:srgbClr val="FFFF00"/>
              </a:highlight>
              <a:latin typeface="Georgia" panose="02040502050405020303" pitchFamily="18" charset="0"/>
            </a:endParaRPr>
          </a:p>
        </p:txBody>
      </p:sp>
      <p:pic>
        <p:nvPicPr>
          <p:cNvPr id="10" name="Picture 5" descr="cu_logo_sml_150_ppt">
            <a:extLst>
              <a:ext uri="{FF2B5EF4-FFF2-40B4-BE49-F238E27FC236}">
                <a16:creationId xmlns:a16="http://schemas.microsoft.com/office/drawing/2014/main" id="{23F6A5DC-0457-4D6B-8679-B9DF84754435}"/>
              </a:ext>
            </a:extLst>
          </p:cNvPr>
          <p:cNvPicPr>
            <a:picLocks noChangeAspect="1" noChangeArrowheads="1"/>
          </p:cNvPicPr>
          <p:nvPr/>
        </p:nvPicPr>
        <p:blipFill>
          <a:blip r:embed="rId2" cstate="print"/>
          <a:srcRect/>
          <a:stretch>
            <a:fillRect/>
          </a:stretch>
        </p:blipFill>
        <p:spPr bwMode="auto">
          <a:xfrm>
            <a:off x="0" y="8120"/>
            <a:ext cx="9144000" cy="981075"/>
          </a:xfrm>
          <a:prstGeom prst="rect">
            <a:avLst/>
          </a:prstGeom>
          <a:noFill/>
          <a:ln w="9525">
            <a:noFill/>
            <a:miter lim="800000"/>
            <a:headEnd/>
            <a:tailEnd/>
          </a:ln>
        </p:spPr>
      </p:pic>
      <p:grpSp>
        <p:nvGrpSpPr>
          <p:cNvPr id="3" name="Group 2">
            <a:extLst>
              <a:ext uri="{FF2B5EF4-FFF2-40B4-BE49-F238E27FC236}">
                <a16:creationId xmlns:a16="http://schemas.microsoft.com/office/drawing/2014/main" id="{4D89B905-16F1-4BFF-A9D8-0292EC0D9B22}"/>
              </a:ext>
            </a:extLst>
          </p:cNvPr>
          <p:cNvGrpSpPr/>
          <p:nvPr/>
        </p:nvGrpSpPr>
        <p:grpSpPr>
          <a:xfrm>
            <a:off x="1143000" y="3095626"/>
            <a:ext cx="7693572" cy="3696431"/>
            <a:chOff x="1143000" y="3095626"/>
            <a:chExt cx="7693572" cy="3696431"/>
          </a:xfrm>
        </p:grpSpPr>
        <p:pic>
          <p:nvPicPr>
            <p:cNvPr id="4" name="Picture 3">
              <a:extLst>
                <a:ext uri="{FF2B5EF4-FFF2-40B4-BE49-F238E27FC236}">
                  <a16:creationId xmlns:a16="http://schemas.microsoft.com/office/drawing/2014/main" id="{9E4C8654-393E-4A35-B8E0-92B71F66A7FA}"/>
                </a:ext>
              </a:extLst>
            </p:cNvPr>
            <p:cNvPicPr>
              <a:picLocks noChangeAspect="1"/>
            </p:cNvPicPr>
            <p:nvPr/>
          </p:nvPicPr>
          <p:blipFill>
            <a:blip r:embed="rId3"/>
            <a:stretch>
              <a:fillRect/>
            </a:stretch>
          </p:blipFill>
          <p:spPr>
            <a:xfrm>
              <a:off x="1143000" y="3095626"/>
              <a:ext cx="6858000" cy="3429000"/>
            </a:xfrm>
            <a:prstGeom prst="rect">
              <a:avLst/>
            </a:prstGeom>
          </p:spPr>
        </p:pic>
        <p:sp>
          <p:nvSpPr>
            <p:cNvPr id="5" name="TextBox 4">
              <a:extLst>
                <a:ext uri="{FF2B5EF4-FFF2-40B4-BE49-F238E27FC236}">
                  <a16:creationId xmlns:a16="http://schemas.microsoft.com/office/drawing/2014/main" id="{4D75D57D-807D-4E2A-AD3D-0A88834FE43E}"/>
                </a:ext>
              </a:extLst>
            </p:cNvPr>
            <p:cNvSpPr txBox="1"/>
            <p:nvPr/>
          </p:nvSpPr>
          <p:spPr>
            <a:xfrm>
              <a:off x="6400800" y="6515058"/>
              <a:ext cx="2435772" cy="276999"/>
            </a:xfrm>
            <a:prstGeom prst="rect">
              <a:avLst/>
            </a:prstGeom>
            <a:noFill/>
          </p:spPr>
          <p:txBody>
            <a:bodyPr wrap="square" rtlCol="0">
              <a:spAutoFit/>
            </a:bodyPr>
            <a:lstStyle/>
            <a:p>
              <a:r>
                <a:rPr lang="en-US" sz="1200" dirty="0">
                  <a:latin typeface="Georgia" panose="02040502050405020303" pitchFamily="18" charset="0"/>
                </a:rPr>
                <a:t>Photo credit: IRRI</a:t>
              </a:r>
            </a:p>
          </p:txBody>
        </p:sp>
      </p:grpSp>
      <p:sp>
        <p:nvSpPr>
          <p:cNvPr id="6" name="TextBox 5">
            <a:extLst>
              <a:ext uri="{FF2B5EF4-FFF2-40B4-BE49-F238E27FC236}">
                <a16:creationId xmlns:a16="http://schemas.microsoft.com/office/drawing/2014/main" id="{51CAF9B5-3503-4BD9-AE4B-7EC2B966536D}"/>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171970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596" y="987733"/>
            <a:ext cx="8458200" cy="990600"/>
          </a:xfrm>
        </p:spPr>
        <p:txBody>
          <a:bodyPr>
            <a:noAutofit/>
          </a:bodyPr>
          <a:lstStyle/>
          <a:p>
            <a:pPr>
              <a:buNone/>
            </a:pPr>
            <a:r>
              <a:rPr lang="en-US" sz="2800" b="1" u="sng" dirty="0">
                <a:latin typeface="Georgia" pitchFamily="18" charset="0"/>
              </a:rPr>
              <a:t>What spurs </a:t>
            </a:r>
            <a:r>
              <a:rPr lang="en-US" sz="2800" b="1" u="sng" dirty="0" err="1">
                <a:latin typeface="Georgia" pitchFamily="18" charset="0"/>
              </a:rPr>
              <a:t>agr</a:t>
            </a:r>
            <a:r>
              <a:rPr lang="en-US" sz="2800" b="1" u="sng" dirty="0">
                <a:latin typeface="Georgia" pitchFamily="18" charset="0"/>
              </a:rPr>
              <a:t>. income growth?</a:t>
            </a:r>
          </a:p>
          <a:p>
            <a:pPr>
              <a:buNone/>
            </a:pPr>
            <a:r>
              <a:rPr lang="en-US" sz="2800" dirty="0">
                <a:latin typeface="Georgia" pitchFamily="18" charset="0"/>
              </a:rPr>
              <a:t>Three possible sources of agricultural growth:</a:t>
            </a:r>
          </a:p>
          <a:p>
            <a:pPr marL="514350" indent="-514350">
              <a:buAutoNum type="arabicParenR"/>
            </a:pPr>
            <a:endParaRPr lang="en-US" sz="28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1905000"/>
            <a:ext cx="4953000" cy="4801314"/>
          </a:xfrm>
          <a:prstGeom prst="rect">
            <a:avLst/>
          </a:prstGeom>
          <a:noFill/>
        </p:spPr>
        <p:txBody>
          <a:bodyPr wrap="square" rtlCol="0">
            <a:spAutoFit/>
          </a:bodyPr>
          <a:lstStyle/>
          <a:p>
            <a:pPr marL="514350" indent="-514350">
              <a:buAutoNum type="arabicParenR"/>
            </a:pPr>
            <a:r>
              <a:rPr lang="en-US" b="1" dirty="0">
                <a:latin typeface="Georgia" pitchFamily="18" charset="0"/>
              </a:rPr>
              <a:t>Increased use of inputs </a:t>
            </a:r>
            <a:r>
              <a:rPr lang="en-US" dirty="0">
                <a:latin typeface="Georgia" pitchFamily="18" charset="0"/>
              </a:rPr>
              <a:t>(land, water, labor, capital) brings more output, but typically at diminishing rate.  Implies reduced marginal returns to labor (i.e., lower real wages and higher poverty) and environmental degradation (X</a:t>
            </a:r>
            <a:r>
              <a:rPr lang="en-US" baseline="30000" dirty="0">
                <a:latin typeface="Georgia" pitchFamily="18" charset="0"/>
              </a:rPr>
              <a:t>0 </a:t>
            </a:r>
            <a:r>
              <a:rPr lang="en-US" dirty="0">
                <a:latin typeface="Georgia" pitchFamily="18" charset="0"/>
              </a:rPr>
              <a:t>to X</a:t>
            </a:r>
            <a:r>
              <a:rPr lang="en-US" baseline="30000" dirty="0">
                <a:latin typeface="Georgia" pitchFamily="18" charset="0"/>
              </a:rPr>
              <a:t>1</a:t>
            </a:r>
            <a:r>
              <a:rPr lang="en-US" dirty="0">
                <a:latin typeface="Georgia" pitchFamily="18" charset="0"/>
              </a:rPr>
              <a:t>).</a:t>
            </a:r>
          </a:p>
          <a:p>
            <a:pPr marL="514350" indent="-514350">
              <a:buAutoNum type="arabicParenR"/>
            </a:pPr>
            <a:r>
              <a:rPr lang="en-US" b="1" dirty="0">
                <a:solidFill>
                  <a:srgbClr val="00B050"/>
                </a:solidFill>
                <a:latin typeface="Georgia" pitchFamily="18" charset="0"/>
              </a:rPr>
              <a:t>Increased efficiency </a:t>
            </a:r>
            <a:r>
              <a:rPr lang="en-US" dirty="0">
                <a:solidFill>
                  <a:srgbClr val="00B050"/>
                </a:solidFill>
                <a:latin typeface="Georgia" pitchFamily="18" charset="0"/>
              </a:rPr>
              <a:t>in using existing inputs and technologies, commonly through extension (Y</a:t>
            </a:r>
            <a:r>
              <a:rPr lang="en-US" baseline="30000" dirty="0">
                <a:solidFill>
                  <a:srgbClr val="00B050"/>
                </a:solidFill>
                <a:latin typeface="Georgia" pitchFamily="18" charset="0"/>
              </a:rPr>
              <a:t>0</a:t>
            </a:r>
            <a:r>
              <a:rPr lang="en-US" dirty="0">
                <a:solidFill>
                  <a:srgbClr val="00B050"/>
                </a:solidFill>
                <a:latin typeface="Georgia" pitchFamily="18" charset="0"/>
              </a:rPr>
              <a:t> to Y</a:t>
            </a:r>
            <a:r>
              <a:rPr lang="en-US" baseline="30000" dirty="0">
                <a:solidFill>
                  <a:srgbClr val="00B050"/>
                </a:solidFill>
                <a:latin typeface="Georgia" pitchFamily="18" charset="0"/>
              </a:rPr>
              <a:t>1</a:t>
            </a:r>
            <a:r>
              <a:rPr lang="en-US" dirty="0">
                <a:solidFill>
                  <a:srgbClr val="00B050"/>
                </a:solidFill>
                <a:latin typeface="Georgia" pitchFamily="18" charset="0"/>
              </a:rPr>
              <a:t>).  But Schultz’s (1964)  “poor  but efficient” hypothesis suggests limits to this option.</a:t>
            </a:r>
          </a:p>
          <a:p>
            <a:pPr marL="514350" indent="-514350">
              <a:buAutoNum type="arabicParenR"/>
            </a:pPr>
            <a:r>
              <a:rPr lang="en-US" b="1" dirty="0">
                <a:solidFill>
                  <a:srgbClr val="FF0000"/>
                </a:solidFill>
                <a:latin typeface="Georgia" pitchFamily="18" charset="0"/>
              </a:rPr>
              <a:t>Technological change</a:t>
            </a:r>
            <a:r>
              <a:rPr lang="en-US" dirty="0">
                <a:solidFill>
                  <a:srgbClr val="FF0000"/>
                </a:solidFill>
                <a:latin typeface="Georgia" pitchFamily="18" charset="0"/>
              </a:rPr>
              <a:t> to increase output potential given same inputs.  Requires innovation, diffusion and farmer adaptation to change. Main long-term source of productivity/income growth for sustainable poverty reduction.  </a:t>
            </a:r>
            <a:endParaRPr lang="en-US" dirty="0">
              <a:solidFill>
                <a:srgbClr val="FF0000"/>
              </a:solidFill>
            </a:endParaRPr>
          </a:p>
        </p:txBody>
      </p:sp>
      <p:cxnSp>
        <p:nvCxnSpPr>
          <p:cNvPr id="9" name="Straight Connector 8"/>
          <p:cNvCxnSpPr/>
          <p:nvPr/>
        </p:nvCxnSpPr>
        <p:spPr>
          <a:xfrm rot="5400000">
            <a:off x="3695700" y="43815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486400" y="6172200"/>
            <a:ext cx="2971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5486400" y="4191000"/>
            <a:ext cx="3352800" cy="19812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5486400" y="2743200"/>
            <a:ext cx="3429000" cy="3429000"/>
          </a:xfrm>
          <a:custGeom>
            <a:avLst/>
            <a:gdLst>
              <a:gd name="connsiteX0" fmla="*/ 16329 w 2857501"/>
              <a:gd name="connsiteY0" fmla="*/ 2460172 h 2460172"/>
              <a:gd name="connsiteX1" fmla="*/ 473529 w 2857501"/>
              <a:gd name="connsiteY1" fmla="*/ 925286 h 2460172"/>
              <a:gd name="connsiteX2" fmla="*/ 2857501 w 2857501"/>
              <a:gd name="connsiteY2" fmla="*/ 0 h 2460172"/>
            </a:gdLst>
            <a:ahLst/>
            <a:cxnLst>
              <a:cxn ang="0">
                <a:pos x="connsiteX0" y="connsiteY0"/>
              </a:cxn>
              <a:cxn ang="0">
                <a:pos x="connsiteX1" y="connsiteY1"/>
              </a:cxn>
              <a:cxn ang="0">
                <a:pos x="connsiteX2" y="connsiteY2"/>
              </a:cxn>
            </a:cxnLst>
            <a:rect l="l" t="t" r="r" b="b"/>
            <a:pathLst>
              <a:path w="2857501" h="2460172">
                <a:moveTo>
                  <a:pt x="16329" y="2460172"/>
                </a:moveTo>
                <a:cubicBezTo>
                  <a:pt x="8164" y="1897743"/>
                  <a:pt x="0" y="1335315"/>
                  <a:pt x="473529" y="925286"/>
                </a:cubicBezTo>
                <a:cubicBezTo>
                  <a:pt x="947058" y="515257"/>
                  <a:pt x="2340430" y="186871"/>
                  <a:pt x="2857501"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257800" y="2286000"/>
            <a:ext cx="877163" cy="369332"/>
          </a:xfrm>
          <a:prstGeom prst="rect">
            <a:avLst/>
          </a:prstGeom>
          <a:noFill/>
        </p:spPr>
        <p:txBody>
          <a:bodyPr wrap="none" rtlCol="0">
            <a:spAutoFit/>
          </a:bodyPr>
          <a:lstStyle/>
          <a:p>
            <a:r>
              <a:rPr lang="en-US" dirty="0"/>
              <a:t>Output</a:t>
            </a:r>
          </a:p>
        </p:txBody>
      </p:sp>
      <p:sp>
        <p:nvSpPr>
          <p:cNvPr id="16" name="TextBox 15"/>
          <p:cNvSpPr txBox="1"/>
          <p:nvPr/>
        </p:nvSpPr>
        <p:spPr>
          <a:xfrm>
            <a:off x="8077200" y="5791200"/>
            <a:ext cx="697627" cy="369332"/>
          </a:xfrm>
          <a:prstGeom prst="rect">
            <a:avLst/>
          </a:prstGeom>
          <a:noFill/>
        </p:spPr>
        <p:txBody>
          <a:bodyPr wrap="none" rtlCol="0">
            <a:spAutoFit/>
          </a:bodyPr>
          <a:lstStyle/>
          <a:p>
            <a:r>
              <a:rPr lang="en-US" dirty="0"/>
              <a:t>Input</a:t>
            </a:r>
          </a:p>
        </p:txBody>
      </p:sp>
      <p:sp>
        <p:nvSpPr>
          <p:cNvPr id="17" name="TextBox 16"/>
          <p:cNvSpPr txBox="1"/>
          <p:nvPr/>
        </p:nvSpPr>
        <p:spPr>
          <a:xfrm>
            <a:off x="6766426" y="3886200"/>
            <a:ext cx="2377574" cy="369332"/>
          </a:xfrm>
          <a:prstGeom prst="rect">
            <a:avLst/>
          </a:prstGeom>
          <a:noFill/>
        </p:spPr>
        <p:txBody>
          <a:bodyPr wrap="none" rtlCol="0">
            <a:spAutoFit/>
          </a:bodyPr>
          <a:lstStyle/>
          <a:p>
            <a:r>
              <a:rPr lang="en-US" dirty="0">
                <a:solidFill>
                  <a:srgbClr val="0000FF"/>
                </a:solidFill>
              </a:rPr>
              <a:t>Production Possibility</a:t>
            </a:r>
          </a:p>
        </p:txBody>
      </p:sp>
      <p:sp>
        <p:nvSpPr>
          <p:cNvPr id="18" name="TextBox 17"/>
          <p:cNvSpPr txBox="1"/>
          <p:nvPr/>
        </p:nvSpPr>
        <p:spPr>
          <a:xfrm>
            <a:off x="6240641" y="2438400"/>
            <a:ext cx="2903359" cy="369332"/>
          </a:xfrm>
          <a:prstGeom prst="rect">
            <a:avLst/>
          </a:prstGeom>
          <a:noFill/>
        </p:spPr>
        <p:txBody>
          <a:bodyPr wrap="none" rtlCol="0">
            <a:spAutoFit/>
          </a:bodyPr>
          <a:lstStyle/>
          <a:p>
            <a:r>
              <a:rPr lang="en-US" dirty="0">
                <a:solidFill>
                  <a:srgbClr val="FF0000"/>
                </a:solidFill>
              </a:rPr>
              <a:t>New Production Possibility</a:t>
            </a:r>
          </a:p>
        </p:txBody>
      </p:sp>
      <p:sp>
        <p:nvSpPr>
          <p:cNvPr id="19" name="TextBox 18"/>
          <p:cNvSpPr txBox="1"/>
          <p:nvPr/>
        </p:nvSpPr>
        <p:spPr>
          <a:xfrm>
            <a:off x="5029200" y="5105400"/>
            <a:ext cx="423514" cy="369332"/>
          </a:xfrm>
          <a:prstGeom prst="rect">
            <a:avLst/>
          </a:prstGeom>
          <a:noFill/>
        </p:spPr>
        <p:txBody>
          <a:bodyPr wrap="none" rtlCol="0">
            <a:spAutoFit/>
          </a:bodyPr>
          <a:lstStyle/>
          <a:p>
            <a:r>
              <a:rPr lang="en-US" dirty="0"/>
              <a:t>Y</a:t>
            </a:r>
            <a:r>
              <a:rPr lang="en-US" baseline="30000" dirty="0"/>
              <a:t>0</a:t>
            </a:r>
          </a:p>
        </p:txBody>
      </p:sp>
      <p:sp>
        <p:nvSpPr>
          <p:cNvPr id="20" name="TextBox 19"/>
          <p:cNvSpPr txBox="1"/>
          <p:nvPr/>
        </p:nvSpPr>
        <p:spPr>
          <a:xfrm>
            <a:off x="5562600" y="6172200"/>
            <a:ext cx="423514" cy="369332"/>
          </a:xfrm>
          <a:prstGeom prst="rect">
            <a:avLst/>
          </a:prstGeom>
          <a:noFill/>
        </p:spPr>
        <p:txBody>
          <a:bodyPr wrap="none" rtlCol="0">
            <a:spAutoFit/>
          </a:bodyPr>
          <a:lstStyle/>
          <a:p>
            <a:r>
              <a:rPr lang="en-US" dirty="0"/>
              <a:t>X</a:t>
            </a:r>
            <a:r>
              <a:rPr lang="en-US" baseline="30000" dirty="0"/>
              <a:t>0</a:t>
            </a:r>
          </a:p>
        </p:txBody>
      </p:sp>
      <p:sp>
        <p:nvSpPr>
          <p:cNvPr id="21" name="TextBox 20"/>
          <p:cNvSpPr txBox="1"/>
          <p:nvPr/>
        </p:nvSpPr>
        <p:spPr>
          <a:xfrm>
            <a:off x="5029200" y="4495800"/>
            <a:ext cx="423514" cy="369332"/>
          </a:xfrm>
          <a:prstGeom prst="rect">
            <a:avLst/>
          </a:prstGeom>
          <a:noFill/>
        </p:spPr>
        <p:txBody>
          <a:bodyPr wrap="none" rtlCol="0">
            <a:spAutoFit/>
          </a:bodyPr>
          <a:lstStyle/>
          <a:p>
            <a:r>
              <a:rPr lang="en-US" dirty="0"/>
              <a:t>Y</a:t>
            </a:r>
            <a:r>
              <a:rPr lang="en-US" baseline="30000" dirty="0"/>
              <a:t>1</a:t>
            </a:r>
          </a:p>
        </p:txBody>
      </p:sp>
      <p:sp>
        <p:nvSpPr>
          <p:cNvPr id="22" name="TextBox 21"/>
          <p:cNvSpPr txBox="1"/>
          <p:nvPr/>
        </p:nvSpPr>
        <p:spPr>
          <a:xfrm>
            <a:off x="6705600" y="6172200"/>
            <a:ext cx="423514" cy="369332"/>
          </a:xfrm>
          <a:prstGeom prst="rect">
            <a:avLst/>
          </a:prstGeom>
          <a:noFill/>
        </p:spPr>
        <p:txBody>
          <a:bodyPr wrap="none" rtlCol="0">
            <a:spAutoFit/>
          </a:bodyPr>
          <a:lstStyle/>
          <a:p>
            <a:r>
              <a:rPr lang="en-US" dirty="0"/>
              <a:t>X</a:t>
            </a:r>
            <a:r>
              <a:rPr lang="en-US" baseline="30000" dirty="0"/>
              <a:t>1</a:t>
            </a:r>
          </a:p>
        </p:txBody>
      </p:sp>
      <p:cxnSp>
        <p:nvCxnSpPr>
          <p:cNvPr id="24" name="Straight Connector 23"/>
          <p:cNvCxnSpPr/>
          <p:nvPr/>
        </p:nvCxnSpPr>
        <p:spPr>
          <a:xfrm rot="5400000" flipH="1" flipV="1">
            <a:off x="5266223" y="5706577"/>
            <a:ext cx="914400" cy="168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562600" y="5257800"/>
            <a:ext cx="1524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953001" y="5333999"/>
            <a:ext cx="1524000"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86400" y="4572000"/>
            <a:ext cx="22860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6134100" y="53721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62600" y="5257800"/>
            <a:ext cx="1329086" cy="0"/>
          </a:xfrm>
          <a:prstGeom prst="line">
            <a:avLst/>
          </a:prstGeom>
          <a:ln w="127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1" name="5-Point Star 40"/>
          <p:cNvSpPr/>
          <p:nvPr/>
        </p:nvSpPr>
        <p:spPr>
          <a:xfrm>
            <a:off x="6858000" y="5181600"/>
            <a:ext cx="152400" cy="152400"/>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5486400" y="4572000"/>
            <a:ext cx="14478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BC8E164-613F-45B1-B73D-C6F1ACF66FFA}"/>
              </a:ext>
            </a:extLst>
          </p:cNvPr>
          <p:cNvSpPr txBox="1"/>
          <p:nvPr/>
        </p:nvSpPr>
        <p:spPr>
          <a:xfrm>
            <a:off x="5257800" y="0"/>
            <a:ext cx="3886200" cy="1015663"/>
          </a:xfrm>
          <a:prstGeom prst="rect">
            <a:avLst/>
          </a:prstGeom>
          <a:noFill/>
        </p:spPr>
        <p:txBody>
          <a:bodyPr wrap="square" rtlCol="0">
            <a:spAutoFit/>
          </a:bodyPr>
          <a:lstStyle/>
          <a:p>
            <a:r>
              <a:rPr lang="en-US" sz="3000" b="1" dirty="0">
                <a:solidFill>
                  <a:schemeClr val="bg1"/>
                </a:solidFill>
                <a:latin typeface="Georgia" pitchFamily="18" charset="0"/>
              </a:rPr>
              <a:t>Why does ag tech change matter?</a:t>
            </a:r>
          </a:p>
        </p:txBody>
      </p:sp>
    </p:spTree>
    <p:extLst>
      <p:ext uri="{BB962C8B-B14F-4D97-AF65-F5344CB8AC3E}">
        <p14:creationId xmlns:p14="http://schemas.microsoft.com/office/powerpoint/2010/main" val="27565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14" grpId="0" animBg="1"/>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4419600"/>
          </a:xfrm>
        </p:spPr>
        <p:txBody>
          <a:bodyPr>
            <a:noAutofit/>
          </a:bodyPr>
          <a:lstStyle/>
          <a:p>
            <a:pPr>
              <a:buNone/>
            </a:pPr>
            <a:r>
              <a:rPr lang="en-US" sz="2400" b="1" u="sng" dirty="0">
                <a:latin typeface="Georgia" pitchFamily="18" charset="0"/>
              </a:rPr>
              <a:t>Sources of technological change (innovation)</a:t>
            </a:r>
          </a:p>
          <a:p>
            <a:pPr marL="514350" indent="-514350">
              <a:buAutoNum type="arabicParenR"/>
            </a:pPr>
            <a:r>
              <a:rPr lang="en-US" sz="2400" b="1" dirty="0">
                <a:latin typeface="Georgia" pitchFamily="18" charset="0"/>
              </a:rPr>
              <a:t>Induced innovation model</a:t>
            </a:r>
            <a:r>
              <a:rPr lang="en-US" sz="2400" dirty="0">
                <a:latin typeface="Georgia" pitchFamily="18" charset="0"/>
              </a:rPr>
              <a:t>: private agents innovate so as to conserve relatively scarce/dear factors and to increase relatively valuable outputs. So ‘factor </a:t>
            </a:r>
            <a:r>
              <a:rPr lang="en-US" sz="2400" dirty="0" err="1">
                <a:latin typeface="Georgia" pitchFamily="18" charset="0"/>
              </a:rPr>
              <a:t>bias’</a:t>
            </a:r>
            <a:r>
              <a:rPr lang="en-US" sz="2400" dirty="0">
                <a:latin typeface="Georgia" pitchFamily="18" charset="0"/>
              </a:rPr>
              <a:t> in tech change varies by region/crop/era (Hayami &amp; </a:t>
            </a:r>
            <a:r>
              <a:rPr lang="en-US" sz="2400" dirty="0" err="1">
                <a:latin typeface="Georgia" pitchFamily="18" charset="0"/>
              </a:rPr>
              <a:t>Ruttan</a:t>
            </a:r>
            <a:r>
              <a:rPr lang="en-US" sz="2400" dirty="0">
                <a:latin typeface="Georgia" pitchFamily="18" charset="0"/>
              </a:rPr>
              <a:t>). </a:t>
            </a:r>
          </a:p>
          <a:p>
            <a:pPr marL="514350" indent="-514350">
              <a:buAutoNum type="arabicParenR"/>
            </a:pPr>
            <a:r>
              <a:rPr lang="en-US" sz="2400" b="1" dirty="0">
                <a:latin typeface="Georgia" pitchFamily="18" charset="0"/>
              </a:rPr>
              <a:t>Strategically targeted investments </a:t>
            </a:r>
            <a:r>
              <a:rPr lang="en-US" sz="2400" dirty="0">
                <a:latin typeface="Georgia" pitchFamily="18" charset="0"/>
              </a:rPr>
              <a:t>by not-for-profit donors and governments: CGIAR, GAVI, etc.</a:t>
            </a:r>
          </a:p>
          <a:p>
            <a:pPr marL="514350" indent="-514350">
              <a:buAutoNum type="arabicParenR"/>
            </a:pPr>
            <a:r>
              <a:rPr lang="en-US" sz="2400" b="1" dirty="0">
                <a:latin typeface="Georgia" pitchFamily="18" charset="0"/>
              </a:rPr>
              <a:t>Serendipity</a:t>
            </a:r>
          </a:p>
          <a:p>
            <a:pPr marL="514350" indent="-514350">
              <a:buAutoNum type="arabicParenR"/>
            </a:pPr>
            <a:endParaRPr lang="en-US" sz="2400" dirty="0">
              <a:latin typeface="Georgia" pitchFamily="18" charset="0"/>
            </a:endParaRPr>
          </a:p>
          <a:p>
            <a:pPr marL="0" indent="0">
              <a:buNone/>
            </a:pPr>
            <a:endParaRPr lang="en-US" sz="2400" b="1" dirty="0">
              <a:latin typeface="Georgia" pitchFamily="18" charset="0"/>
            </a:endParaRPr>
          </a:p>
          <a:p>
            <a:pPr marL="0" indent="0">
              <a:buNone/>
            </a:pPr>
            <a:r>
              <a:rPr lang="en-US" sz="2400" b="1" dirty="0">
                <a:latin typeface="Georgia" pitchFamily="18" charset="0"/>
              </a:rPr>
              <a:t>Empirical evidence</a:t>
            </a:r>
            <a:r>
              <a:rPr lang="en-US" sz="2400" dirty="0">
                <a:latin typeface="Georgia" pitchFamily="18" charset="0"/>
              </a:rPr>
              <a:t>: induced innovation most important. B/c II turns on price signals, easily distorted by policies. Pro-poor innovations undervalued, hence the need for #s 2/3 plus benevolent patent extensions … see Sep. 2023 </a:t>
            </a:r>
            <a:r>
              <a:rPr lang="en-US" sz="2400" i="1" dirty="0">
                <a:latin typeface="Georgia" pitchFamily="18" charset="0"/>
              </a:rPr>
              <a:t>Nature </a:t>
            </a:r>
            <a:r>
              <a:rPr lang="en-US" sz="2400" dirty="0">
                <a:latin typeface="Georgia" pitchFamily="18" charset="0"/>
              </a:rPr>
              <a:t>paper). </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1">
            <a:extLst>
              <a:ext uri="{FF2B5EF4-FFF2-40B4-BE49-F238E27FC236}">
                <a16:creationId xmlns:a16="http://schemas.microsoft.com/office/drawing/2014/main" id="{9C608B65-B310-4246-8BF9-1F29E179E202}"/>
              </a:ext>
            </a:extLst>
          </p:cNvPr>
          <p:cNvSpPr txBox="1">
            <a:spLocks/>
          </p:cNvSpPr>
          <p:nvPr/>
        </p:nvSpPr>
        <p:spPr>
          <a:xfrm>
            <a:off x="4495800" y="0"/>
            <a:ext cx="4648200" cy="914400"/>
          </a:xfrm>
          <a:prstGeom prst="rect">
            <a:avLst/>
          </a:prstGeom>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Georgia" pitchFamily="18" charset="0"/>
                <a:ea typeface="+mj-ea"/>
                <a:cs typeface="+mj-cs"/>
              </a:rPr>
              <a:t>How tech change?</a:t>
            </a:r>
          </a:p>
        </p:txBody>
      </p:sp>
      <p:pic>
        <p:nvPicPr>
          <p:cNvPr id="1026" name="Picture 2" descr="Post-it 5pk 3&amp;quot; X 3&amp;quot; Pop-up Notes 100 Sheets/pad - Neon : Target">
            <a:extLst>
              <a:ext uri="{FF2B5EF4-FFF2-40B4-BE49-F238E27FC236}">
                <a16:creationId xmlns:a16="http://schemas.microsoft.com/office/drawing/2014/main" id="{F2C3A8F4-6975-4E6D-B5E1-627A44B4F7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199" y="3809998"/>
            <a:ext cx="1036583" cy="10365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s Your Penicillin Allergy Real?">
            <a:extLst>
              <a:ext uri="{FF2B5EF4-FFF2-40B4-BE49-F238E27FC236}">
                <a16:creationId xmlns:a16="http://schemas.microsoft.com/office/drawing/2014/main" id="{C4B7D0F5-E1C5-4C0A-A645-54F1A8F16C9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83" r="29536"/>
          <a:stretch/>
        </p:blipFill>
        <p:spPr bwMode="auto">
          <a:xfrm>
            <a:off x="4610100" y="3809998"/>
            <a:ext cx="678106" cy="103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7024</TotalTime>
  <Words>1189</Words>
  <Application>Microsoft Office PowerPoint</Application>
  <PresentationFormat>On-screen Show (4:3)</PresentationFormat>
  <Paragraphs>154</Paragraphs>
  <Slides>16</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Georgia</vt:lpstr>
      <vt:lpstr>Times New Roman</vt:lpstr>
      <vt:lpstr>Wingdings</vt:lpstr>
      <vt:lpstr>Default Design</vt:lpstr>
      <vt:lpstr>Custom Design</vt:lpstr>
      <vt:lpstr>1_Custom Design</vt:lpstr>
      <vt:lpstr>PowerPoint Presentation</vt:lpstr>
      <vt:lpstr>PowerPoint Presentation</vt:lpstr>
      <vt:lpstr>PowerPoint Presentation</vt:lpstr>
      <vt:lpstr>PowerPoint Presentation</vt:lpstr>
      <vt:lpstr>PowerPoint Presentation</vt:lpstr>
      <vt:lpstr>85-90 yrs ago, we faced Global Depression, Dust Bowl in US. Ag R&amp;E, “New Deal” programs (and WWII) sparked innovation to boost crop yields and reduce hunger … and launched a period of unprecedented agri-prosperity in today’s HICs. </vt:lpstr>
      <vt:lpstr>50-60 yrs ago, facing ‘population bomb’ and recurring famines in Asia/Africa, goal was again to reduce hunger/raise yields. Science-led effort led to Green Revolution (Norman Borlaug 1970 NPP!) … policies/institutions also crucial (e.g., in China)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ANP</dc:creator>
  <cp:lastModifiedBy>Chris Barrett</cp:lastModifiedBy>
  <cp:revision>241</cp:revision>
  <dcterms:created xsi:type="dcterms:W3CDTF">2001-03-15T21:53:34Z</dcterms:created>
  <dcterms:modified xsi:type="dcterms:W3CDTF">2026-01-31T19:14:04Z</dcterms:modified>
</cp:coreProperties>
</file>